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handoutMasters/handoutMaster1.xml" ContentType="application/vnd.openxmlformats-officedocument.presentationml.handoutMaster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650" r:id="rId2"/>
  </p:sldMasterIdLst>
  <p:notesMasterIdLst>
    <p:notesMasterId r:id="rId45"/>
  </p:notesMasterIdLst>
  <p:handoutMasterIdLst>
    <p:handoutMasterId r:id="rId46"/>
  </p:handoutMasterIdLst>
  <p:sldIdLst>
    <p:sldId id="540" r:id="rId3"/>
    <p:sldId id="1917" r:id="rId4"/>
    <p:sldId id="1904" r:id="rId5"/>
    <p:sldId id="614" r:id="rId6"/>
    <p:sldId id="1890" r:id="rId7"/>
    <p:sldId id="1888" r:id="rId8"/>
    <p:sldId id="1891" r:id="rId9"/>
    <p:sldId id="1892" r:id="rId10"/>
    <p:sldId id="1895" r:id="rId11"/>
    <p:sldId id="1896" r:id="rId12"/>
    <p:sldId id="1903" r:id="rId13"/>
    <p:sldId id="714" r:id="rId14"/>
    <p:sldId id="753" r:id="rId15"/>
    <p:sldId id="758" r:id="rId16"/>
    <p:sldId id="708" r:id="rId17"/>
    <p:sldId id="783" r:id="rId18"/>
    <p:sldId id="784" r:id="rId19"/>
    <p:sldId id="754" r:id="rId20"/>
    <p:sldId id="765" r:id="rId21"/>
    <p:sldId id="698" r:id="rId22"/>
    <p:sldId id="1918" r:id="rId23"/>
    <p:sldId id="1908" r:id="rId24"/>
    <p:sldId id="1909" r:id="rId25"/>
    <p:sldId id="1913" r:id="rId26"/>
    <p:sldId id="1910" r:id="rId27"/>
    <p:sldId id="1912" r:id="rId28"/>
    <p:sldId id="1911" r:id="rId29"/>
    <p:sldId id="1915" r:id="rId30"/>
    <p:sldId id="699" r:id="rId31"/>
    <p:sldId id="782" r:id="rId32"/>
    <p:sldId id="756" r:id="rId33"/>
    <p:sldId id="779" r:id="rId34"/>
    <p:sldId id="774" r:id="rId35"/>
    <p:sldId id="776" r:id="rId36"/>
    <p:sldId id="777" r:id="rId37"/>
    <p:sldId id="778" r:id="rId38"/>
    <p:sldId id="700" r:id="rId39"/>
    <p:sldId id="724" r:id="rId40"/>
    <p:sldId id="781" r:id="rId41"/>
    <p:sldId id="718" r:id="rId42"/>
    <p:sldId id="1914" r:id="rId43"/>
    <p:sldId id="1916" r:id="rId44"/>
  </p:sldIdLst>
  <p:sldSz cx="9144000" cy="6858000" type="screen4x3"/>
  <p:notesSz cx="7099300" cy="10234613"/>
  <p:defaultTextStyle>
    <a:defPPr>
      <a:defRPr lang="zh-TW"/>
    </a:defPPr>
    <a:lvl1pPr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1pPr>
    <a:lvl2pPr marL="4572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2pPr>
    <a:lvl3pPr marL="9144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3pPr>
    <a:lvl4pPr marL="13716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4pPr>
    <a:lvl5pPr marL="1828800" algn="l" rtl="0" fontAlgn="base">
      <a:spcBef>
        <a:spcPct val="0"/>
      </a:spcBef>
      <a:spcAft>
        <a:spcPct val="0"/>
      </a:spcAft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5pPr>
    <a:lvl6pPr marL="22860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6pPr>
    <a:lvl7pPr marL="27432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7pPr>
    <a:lvl8pPr marL="32004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8pPr>
    <a:lvl9pPr marL="3657600" algn="l" defTabSz="457200" rtl="0" eaLnBrk="1" latinLnBrk="0" hangingPunct="1">
      <a:defRPr kumimoji="1" sz="1600" kern="1200">
        <a:solidFill>
          <a:schemeClr val="tx1"/>
        </a:solidFill>
        <a:latin typeface="Arial" charset="0"/>
        <a:ea typeface="新細明體" charset="0"/>
        <a:cs typeface="新細明體" charset="0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224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000"/>
    <a:srgbClr val="CC66FF"/>
    <a:srgbClr val="0000FF"/>
    <a:srgbClr val="FFFF00"/>
    <a:srgbClr val="FFCC66"/>
    <a:srgbClr val="FFFFFF"/>
    <a:srgbClr val="FF0000"/>
    <a:srgbClr val="CC000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33672"/>
    <p:restoredTop sz="94558"/>
  </p:normalViewPr>
  <p:slideViewPr>
    <p:cSldViewPr>
      <p:cViewPr varScale="1">
        <p:scale>
          <a:sx n="83" d="100"/>
          <a:sy n="83" d="100"/>
        </p:scale>
        <p:origin x="-143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5694"/>
    </p:cViewPr>
  </p:sorterViewPr>
  <p:notesViewPr>
    <p:cSldViewPr>
      <p:cViewPr varScale="1">
        <p:scale>
          <a:sx n="53" d="100"/>
          <a:sy n="53" d="100"/>
        </p:scale>
        <p:origin x="-1248" y="-102"/>
      </p:cViewPr>
      <p:guideLst>
        <p:guide orient="horz" pos="3224"/>
        <p:guide pos="2236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283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F80743A9-0E68-A84E-8B5B-982B98AFD15B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146733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1138" y="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>
            <a:lvl1pPr algn="r"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2662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85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122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9613" y="4862513"/>
            <a:ext cx="5680075" cy="4603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noProof="0"/>
              <a:t>按一下以編輯母片</a:t>
            </a:r>
          </a:p>
          <a:p>
            <a:pPr lvl="1"/>
            <a:r>
              <a:rPr lang="zh-TW" altLang="en-US" noProof="0"/>
              <a:t>第二層</a:t>
            </a:r>
          </a:p>
          <a:p>
            <a:pPr lvl="2"/>
            <a:r>
              <a:rPr lang="zh-TW" altLang="en-US" noProof="0"/>
              <a:t>第三層</a:t>
            </a:r>
          </a:p>
          <a:p>
            <a:pPr lvl="3"/>
            <a:r>
              <a:rPr lang="zh-TW" altLang="en-US" noProof="0"/>
              <a:t>第四層</a:t>
            </a:r>
          </a:p>
          <a:p>
            <a:pPr lvl="4"/>
            <a:r>
              <a:rPr lang="zh-TW" altLang="en-US" noProof="0"/>
              <a:t>第五層</a:t>
            </a:r>
          </a:p>
        </p:txBody>
      </p:sp>
      <p:sp>
        <p:nvSpPr>
          <p:cNvPr id="122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defTabSz="955675">
              <a:defRPr sz="13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22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1138" y="9721850"/>
            <a:ext cx="3076575" cy="51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28" tIns="47814" rIns="95628" bIns="47814" numCol="1" anchor="b" anchorCtr="0" compatLnSpc="1">
            <a:prstTxWarp prst="textNoShape">
              <a:avLst/>
            </a:prstTxWarp>
          </a:bodyPr>
          <a:lstStyle>
            <a:lvl1pPr algn="r" defTabSz="955675">
              <a:defRPr sz="1300"/>
            </a:lvl1pPr>
          </a:lstStyle>
          <a:p>
            <a:pPr>
              <a:defRPr/>
            </a:pPr>
            <a:fld id="{D715DAB4-2617-344A-8A4E-35068C8BFF9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75841536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新細明體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Arial" charset="0"/>
        <a:ea typeface="新細明體" pitchFamily="18" charset="-12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 defTabSz="955675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defTabSz="955675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FDD596E0-5A3B-FC47-BD54-D3CC432C2C25}" type="slidenum">
              <a:rPr lang="en-US" altLang="zh-TW" sz="1300"/>
              <a:pPr/>
              <a:t>1</a:t>
            </a:fld>
            <a:endParaRPr lang="en-US" altLang="zh-TW" sz="1300"/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/>
          <a:p>
            <a:pPr eaLnBrk="1" hangingPunct="1"/>
            <a:endParaRPr lang="zh-TW" altLang="en-US">
              <a:ea typeface="新細明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653629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26949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760480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77187165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TW" altLang="en-US"/>
              <a:t>按一下以編輯母片副標題樣式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C254C71-B1A6-0A40-A62E-485F36DE7BF9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1360911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C554E7A-2BE3-524A-82C0-49F718FBFE01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4740706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07FC592-F83E-C842-A16E-B51803FEC65A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562612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C12FED9-F25E-BF48-BBF2-BCB8ACD61186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3442484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5948FF-C24A-6144-9320-9FE2D330949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8831505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D15A0A-E268-E548-87FB-0C2CC3CDADCC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17359780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7CEFE14-6D7C-9544-B4C9-CFB851B25C0F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246594339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03241D-F48C-4D40-93E8-8CA2620D2E7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97659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7992091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D31416-242F-A047-B3FE-35585FE54C44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1264037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AB3ECAA-3FBD-7A4A-B5F5-FF17722713C2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1463642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6615113" y="836613"/>
            <a:ext cx="2071687" cy="5289550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95288" y="836613"/>
            <a:ext cx="6067425" cy="5289550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2ABB75-A7FD-AE4F-B439-434BC85A3CC7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xmlns="" val="35920322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794668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457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648200" y="1844675"/>
            <a:ext cx="4038600" cy="42814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8287395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26064558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2636938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824318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33314601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TW" altLang="en-US" noProof="0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TW" altLang="zh-TW"/>
          </a:p>
        </p:txBody>
      </p:sp>
    </p:spTree>
    <p:extLst>
      <p:ext uri="{BB962C8B-B14F-4D97-AF65-F5344CB8AC3E}">
        <p14:creationId xmlns:p14="http://schemas.microsoft.com/office/powerpoint/2010/main" xmlns="" val="1010658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vmlDrawing" Target="../drawings/vmlDrawing1.vml"/><Relationship Id="rId18" Type="http://schemas.openxmlformats.org/officeDocument/2006/relationships/image" Target="../media/image5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2.bin"/><Relationship Id="rId20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6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vmlDrawing" Target="../drawings/vmlDrawing2.vml"/><Relationship Id="rId18" Type="http://schemas.openxmlformats.org/officeDocument/2006/relationships/image" Target="../media/image6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17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6" Type="http://schemas.openxmlformats.org/officeDocument/2006/relationships/image" Target="../media/image4.jpe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oleObject" Target="../embeddings/oleObject3.bin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7.jpe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9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6" name="Object 9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14799" name="Image" r:id="rId15" imgW="13003175" imgH="9752381" progId="">
              <p:embed/>
            </p:oleObj>
          </a:graphicData>
        </a:graphic>
      </p:graphicFrame>
      <p:sp>
        <p:nvSpPr>
          <p:cNvPr id="16281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6281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282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282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sp>
        <p:nvSpPr>
          <p:cNvPr id="16282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zh-TW" altLang="zh-TW"/>
          </a:p>
        </p:txBody>
      </p:sp>
      <p:graphicFrame>
        <p:nvGraphicFramePr>
          <p:cNvPr id="1032" name="Object 8"/>
          <p:cNvGraphicFramePr>
            <a:graphicFrameLocks noChangeAspect="1"/>
          </p:cNvGraphicFramePr>
          <p:nvPr userDrawn="1"/>
        </p:nvGraphicFramePr>
        <p:xfrm>
          <a:off x="8358188" y="4724400"/>
          <a:ext cx="785812" cy="1603375"/>
        </p:xfrm>
        <a:graphic>
          <a:graphicData uri="http://schemas.openxmlformats.org/presentationml/2006/ole">
            <p:oleObj spid="_x0000_s14800" name="Image" r:id="rId16" imgW="1244006" imgH="2539683" progId="">
              <p:embed/>
            </p:oleObj>
          </a:graphicData>
        </a:graphic>
      </p:graphicFrame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2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2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2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2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2819" grpId="0" build="p">
        <p:tmplLst>
          <p:tmpl lvl="1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22" presetClass="entr" presetSubtype="8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628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left)">
                      <p:cBhvr>
                        <p:cTn dur="500"/>
                        <p:tgtEl>
                          <p:spTgt spid="16281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華康儷中黑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  <a:cs typeface="華康儷中黑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b="1" i="1">
          <a:solidFill>
            <a:srgbClr val="CC0000"/>
          </a:solidFill>
          <a:effectLst>
            <a:outerShdw blurRad="38100" dist="38100" dir="2700000" algn="tl">
              <a:srgbClr val="C0C0C0"/>
            </a:outerShdw>
          </a:effectLst>
          <a:latin typeface="Consolas" pitchFamily="49" charset="0"/>
          <a:ea typeface="華康儷中黑" pitchFamily="49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200" b="1">
          <a:solidFill>
            <a:schemeClr val="accent2"/>
          </a:solidFill>
          <a:latin typeface="+mn-lt"/>
          <a:ea typeface="+mn-ea"/>
          <a:cs typeface="華康中黑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3000" b="1">
          <a:solidFill>
            <a:srgbClr val="006600"/>
          </a:solidFill>
          <a:latin typeface="+mn-lt"/>
          <a:ea typeface="+mn-ea"/>
          <a:cs typeface="華康中黑體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400" b="1">
          <a:solidFill>
            <a:srgbClr val="FF3300"/>
          </a:solidFill>
          <a:latin typeface="+mn-lt"/>
          <a:ea typeface="+mn-ea"/>
          <a:cs typeface="華康中黑體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20"/>
        </a:buBlip>
        <a:defRPr kumimoji="1" sz="2000" b="1">
          <a:solidFill>
            <a:schemeClr val="tx1"/>
          </a:solidFill>
          <a:latin typeface="+mn-lt"/>
          <a:ea typeface="+mn-ea"/>
          <a:cs typeface="華康中黑體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Arial" charset="0"/>
          <a:ea typeface="新細明體" pitchFamily="18" charset="-120"/>
          <a:cs typeface="新細明體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Arial" charset="0"/>
          <a:ea typeface="新細明體" pitchFamily="18" charset="-120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314" name="Object 7"/>
          <p:cNvGraphicFramePr>
            <a:graphicFrameLocks noChangeAspect="1"/>
          </p:cNvGraphicFramePr>
          <p:nvPr userDrawn="1"/>
        </p:nvGraphicFramePr>
        <p:xfrm>
          <a:off x="0" y="0"/>
          <a:ext cx="9144000" cy="6858000"/>
        </p:xfrm>
        <a:graphic>
          <a:graphicData uri="http://schemas.openxmlformats.org/presentationml/2006/ole">
            <p:oleObj spid="_x0000_s14065" name="Image" r:id="rId15" imgW="13003175" imgH="9752381" progId="">
              <p:embed/>
            </p:oleObj>
          </a:graphicData>
        </a:graphic>
      </p:graphicFrame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395288" y="836613"/>
            <a:ext cx="8229600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3316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844675"/>
            <a:ext cx="8229600" cy="4281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</p:txBody>
      </p:sp>
      <p:sp>
        <p:nvSpPr>
          <p:cNvPr id="163844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5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ea typeface="新細明體" pitchFamily="18" charset="-120"/>
                <a:cs typeface="+mn-cs"/>
              </a:defRPr>
            </a:lvl1pPr>
          </a:lstStyle>
          <a:p>
            <a:pPr>
              <a:defRPr/>
            </a:pPr>
            <a:endParaRPr lang="en-US" altLang="zh-TW"/>
          </a:p>
        </p:txBody>
      </p:sp>
      <p:sp>
        <p:nvSpPr>
          <p:cNvPr id="163846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pPr>
              <a:defRPr/>
            </a:pPr>
            <a:fld id="{7951CB87-F520-AA4D-A8B4-6C10051A8F55}" type="slidenum">
              <a:rPr lang="en-US" altLang="zh-TW"/>
              <a:pPr>
                <a:defRPr/>
              </a:pPr>
              <a:t>‹#›</a:t>
            </a:fld>
            <a:endParaRPr lang="en-US" altLang="zh-TW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+mj-lt"/>
          <a:ea typeface="+mj-ea"/>
          <a:cs typeface="新細明體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  <a:cs typeface="新細明體" charset="0"/>
        </a:defRPr>
      </a:lvl5pPr>
      <a:lvl6pPr marL="4572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6pPr>
      <a:lvl7pPr marL="9144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7pPr>
      <a:lvl8pPr marL="13716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8pPr>
      <a:lvl9pPr marL="1828800" algn="l" rtl="0" fontAlgn="base">
        <a:spcBef>
          <a:spcPct val="0"/>
        </a:spcBef>
        <a:spcAft>
          <a:spcPct val="0"/>
        </a:spcAft>
        <a:defRPr kumimoji="1" sz="4000" i="1">
          <a:solidFill>
            <a:schemeClr val="tx2"/>
          </a:solidFill>
          <a:latin typeface="Arial" charset="0"/>
          <a:ea typeface="新細明體" pitchFamily="18" charset="-12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Blip>
          <a:blip r:embed="rId16"/>
        </a:buBlip>
        <a:defRPr kumimoji="1" sz="3200">
          <a:solidFill>
            <a:srgbClr val="808080"/>
          </a:solidFill>
          <a:latin typeface="+mn-lt"/>
          <a:ea typeface="+mn-ea"/>
          <a:cs typeface="新細明體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kumimoji="1" sz="3000">
          <a:solidFill>
            <a:srgbClr val="5F5F5F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Blip>
          <a:blip r:embed="rId18"/>
        </a:buBlip>
        <a:defRPr kumimoji="1" sz="2400">
          <a:solidFill>
            <a:srgbClr val="333333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Blip>
          <a:blip r:embed="rId19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kumimoji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9.pn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11" Type="http://schemas.openxmlformats.org/officeDocument/2006/relationships/image" Target="../media/image29.png"/><Relationship Id="rId5" Type="http://schemas.openxmlformats.org/officeDocument/2006/relationships/image" Target="../media/image22.png"/><Relationship Id="rId10" Type="http://schemas.openxmlformats.org/officeDocument/2006/relationships/image" Target="../media/image28.png"/><Relationship Id="rId4" Type="http://schemas.openxmlformats.org/officeDocument/2006/relationships/image" Target="../media/image21.png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2.png"/><Relationship Id="rId7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eg"/><Relationship Id="rId5" Type="http://schemas.openxmlformats.org/officeDocument/2006/relationships/image" Target="../media/image24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ojdkbuild/ojdkbuild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eclipse.org/downloads/packages/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stackoverflow.com/questions/11174286/spring-xml-namespaces-how-do-i-find-what-are-the-implementing-classes-behind-t" TargetMode="External"/><Relationship Id="rId2" Type="http://schemas.openxmlformats.org/officeDocument/2006/relationships/hyperlink" Target="https://docs.spring.io/spring-framework/docs/4.3.x/spring-framework-reference/html/xsd-configuration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rtw.com/%E7%A8%8B%E5%BC%8F%E8%AA%9E%E8%A8%80/490053/" TargetMode="Externa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hyperlink" Target="http://static.springsource.org/spring/docs/3.1.x/javadoc-api/org/springframework/jms/config/JmsNamespaceHandler.html" TargetMode="External"/><Relationship Id="rId13" Type="http://schemas.openxmlformats.org/officeDocument/2006/relationships/hyperlink" Target="http://static.springsource.org/spring/docs/3.1.x/javadoc-api/org/springframework/scheduling/config/TaskNamespaceHandler.html" TargetMode="External"/><Relationship Id="rId3" Type="http://schemas.openxmlformats.org/officeDocument/2006/relationships/hyperlink" Target="http://static.springsource.org/spring/docs/3.1.x/javadoc-api/org/springframework/beans/factory/xml/SimpleConstructorNamespaceHandler.html" TargetMode="External"/><Relationship Id="rId7" Type="http://schemas.openxmlformats.org/officeDocument/2006/relationships/hyperlink" Target="http://static.springsource.org/spring/docs/3.1.x/javadoc-api/org/springframework/ejb/config/JeeNamespaceHandler.html" TargetMode="External"/><Relationship Id="rId12" Type="http://schemas.openxmlformats.org/officeDocument/2006/relationships/hyperlink" Target="http://static.springsource.org/spring/docs/3.1.x/javadoc-api/org/springframework/beans/factory/xml/SimplePropertyNamespaceHandler.html" TargetMode="External"/><Relationship Id="rId2" Type="http://schemas.openxmlformats.org/officeDocument/2006/relationships/hyperlink" Target="http://static.springsource.org/spring/docs/3.1.x/javadoc-api/org/springframework/aop/config/AopNamespaceHandl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ic.springsource.org/spring/docs/3.1.x/javadoc-api/org/springframework/jdbc/config/JdbcNamespaceHandler.html" TargetMode="External"/><Relationship Id="rId11" Type="http://schemas.openxmlformats.org/officeDocument/2006/relationships/hyperlink" Target="http://static.springsource.org/spring/docs/3.1.x/javadoc-api/org/springframework/oxm/config/OxmNamespaceHandler.html" TargetMode="External"/><Relationship Id="rId5" Type="http://schemas.openxmlformats.org/officeDocument/2006/relationships/hyperlink" Target="http://static.springsource.org/spring/docs/3.1.x/javadoc-api/org/springframework/context/config/ContextNamespaceHandler.html" TargetMode="External"/><Relationship Id="rId15" Type="http://schemas.openxmlformats.org/officeDocument/2006/relationships/hyperlink" Target="http://static.springsource.org/spring/docs/3.1.x/javadoc-api/org/springframework/beans/factory/xml/UtilNamespaceHandler.html" TargetMode="External"/><Relationship Id="rId10" Type="http://schemas.openxmlformats.org/officeDocument/2006/relationships/hyperlink" Target="http://static.springsource.org/spring/docs/3.1.x/javadoc-api/org/springframework/web/servlet/config/MvcNamespaceHandler.html" TargetMode="External"/><Relationship Id="rId4" Type="http://schemas.openxmlformats.org/officeDocument/2006/relationships/hyperlink" Target="http://static.springsource.org/spring/docs/3.1.x/javadoc-api/org/springframework/cache/config/CacheNamespaceHandler.html" TargetMode="External"/><Relationship Id="rId9" Type="http://schemas.openxmlformats.org/officeDocument/2006/relationships/hyperlink" Target="http://static.springsource.org/spring/docs/3.1.x/javadoc-api/org/springframework/scripting/config/LangNamespaceHandler.html" TargetMode="External"/><Relationship Id="rId14" Type="http://schemas.openxmlformats.org/officeDocument/2006/relationships/hyperlink" Target="http://static.springsource.org/spring/docs/3.1.x/javadoc-api/org/springframework/transaction/config/TxNamespaceHandler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static.springsource.org/spring-security/oauth/apidocs/org/springframework/security/oauth/config/OAuthSecurityNamespaceHandler.html" TargetMode="External"/><Relationship Id="rId2" Type="http://schemas.openxmlformats.org/officeDocument/2006/relationships/hyperlink" Target="http://static.springsource.org/spring-security/site/docs/2.0.x/apidocs/org/springframework/security/config/SecurityNamespaceHandler.html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hyperlink" Target="http://static.springsource.org/spring-integration/api/org/springframework/integration/gemfire/config/xml/GemfireIntegrationNamespaceHandler.html" TargetMode="External"/><Relationship Id="rId13" Type="http://schemas.openxmlformats.org/officeDocument/2006/relationships/hyperlink" Target="http://static.springsource.org/spring-integration/api/org/springframework/integration/jms/config/JmsNamespaceHandler.html" TargetMode="External"/><Relationship Id="rId18" Type="http://schemas.openxmlformats.org/officeDocument/2006/relationships/hyperlink" Target="http://static.springsource.org/spring-integration/api/org/springframework/integration/scripting/config/jsr223/ScriptNamespaceHandler.html" TargetMode="External"/><Relationship Id="rId3" Type="http://schemas.openxmlformats.org/officeDocument/2006/relationships/hyperlink" Target="http://static.springsource.org/spring-integration/api/org/springframework/integration/amqp/config/AmqpNamespaceHandler.html" TargetMode="External"/><Relationship Id="rId21" Type="http://schemas.openxmlformats.org/officeDocument/2006/relationships/hyperlink" Target="http://static.springsource.org/spring-integration/api/org/springframework/integration/stream/config/StreamNamespaceHandler.html" TargetMode="External"/><Relationship Id="rId7" Type="http://schemas.openxmlformats.org/officeDocument/2006/relationships/hyperlink" Target="http://static.springsource.org/spring-integration/api/org/springframework/integration/ftp/config/FtpNamespaceHandler.html" TargetMode="External"/><Relationship Id="rId12" Type="http://schemas.openxmlformats.org/officeDocument/2006/relationships/hyperlink" Target="http://static.springsource.org/spring-integration/api/org/springframework/integration/jdbc/config/JdbcNamespaceHandler.html" TargetMode="External"/><Relationship Id="rId17" Type="http://schemas.openxmlformats.org/officeDocument/2006/relationships/hyperlink" Target="http://static.springsource.org/spring-integration/api/org/springframework/integration/rmi/config/RmiNamespaceHandler.html" TargetMode="External"/><Relationship Id="rId25" Type="http://schemas.openxmlformats.org/officeDocument/2006/relationships/hyperlink" Target="http://static.springsource.org/spring-integration/api/org/springframework/integration/xmpp/config/XmppNamespaceHandler.html" TargetMode="External"/><Relationship Id="rId2" Type="http://schemas.openxmlformats.org/officeDocument/2006/relationships/hyperlink" Target="http://static.springsource.org/spring-integration/api/org/springframework/integration/config/xml/IntegrationNamespaceHandler.html" TargetMode="External"/><Relationship Id="rId16" Type="http://schemas.openxmlformats.org/officeDocument/2006/relationships/hyperlink" Target="http://static.springsource.org/spring-integration/api/org/springframework/integration/redis/config/RedisNamespaceHandler.html" TargetMode="External"/><Relationship Id="rId20" Type="http://schemas.openxmlformats.org/officeDocument/2006/relationships/hyperlink" Target="http://static.springsource.org/spring-integration/api/org/springframework/integration/sftp/config/SftpNamespaceHandler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tatic.springsource.org/spring-integration/api/org/springframework/integration/file/config/FileNamespaceHandler.html" TargetMode="External"/><Relationship Id="rId11" Type="http://schemas.openxmlformats.org/officeDocument/2006/relationships/hyperlink" Target="http://static.springsource.org/spring-integration/api/org/springframework/integration/ip/config/IpNamespaceHandler.html" TargetMode="External"/><Relationship Id="rId24" Type="http://schemas.openxmlformats.org/officeDocument/2006/relationships/hyperlink" Target="http://static.springsource.org/spring-integration/api/org/springframework/integration/xml/config/IntegrationXmlNamespaceHandler.html" TargetMode="External"/><Relationship Id="rId5" Type="http://schemas.openxmlformats.org/officeDocument/2006/relationships/hyperlink" Target="http://static.springsource.org/spring-integration/api/org/springframework/integration/feed/config/FeedNamespaceHandler.html" TargetMode="External"/><Relationship Id="rId15" Type="http://schemas.openxmlformats.org/officeDocument/2006/relationships/hyperlink" Target="http://static.springsource.org/spring-integration/api/org/springframework/integration/mail/config/MailNamespaceHandler.html" TargetMode="External"/><Relationship Id="rId23" Type="http://schemas.openxmlformats.org/officeDocument/2006/relationships/hyperlink" Target="http://static.springsource.org/spring-integration/api/org/springframework/integration/ws/config/WsNamespaceHandler.html" TargetMode="External"/><Relationship Id="rId10" Type="http://schemas.openxmlformats.org/officeDocument/2006/relationships/hyperlink" Target="http://static.springsource.org/spring-integration/api/org/springframework/integration/http/config/HttpNamespaceHandler.html" TargetMode="External"/><Relationship Id="rId19" Type="http://schemas.openxmlformats.org/officeDocument/2006/relationships/hyperlink" Target="http://static.springsource.org/spring-integration/api/org/springframework/integration/security/config/IntegrationSecurityNamespaceHandler.html" TargetMode="External"/><Relationship Id="rId4" Type="http://schemas.openxmlformats.org/officeDocument/2006/relationships/hyperlink" Target="http://static.springsource.org/spring-integration/api/org/springframework/integration/event/config/EventNamespaceHandler.html" TargetMode="External"/><Relationship Id="rId9" Type="http://schemas.openxmlformats.org/officeDocument/2006/relationships/hyperlink" Target="http://static.springsource.org/spring-integration/api/org/springframework/integration/groovy/config/GroovyNamespaceHandler.html" TargetMode="External"/><Relationship Id="rId14" Type="http://schemas.openxmlformats.org/officeDocument/2006/relationships/hyperlink" Target="http://static.springsource.org/spring-integration/api/org/springframework/integration/jmx/config/JmxNamespaceHandler.html" TargetMode="External"/><Relationship Id="rId22" Type="http://schemas.openxmlformats.org/officeDocument/2006/relationships/hyperlink" Target="http://static.springsource.org/spring-integration/api/org/springframework/integration/twitter/config/TwitterNamespaceHandler.html" TargetMode="Externa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vincenttuan/SpringCoreExpert2022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kknews.cc/history/eaevnr.html" TargetMode="External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19.png"/><Relationship Id="rId7" Type="http://schemas.openxmlformats.org/officeDocument/2006/relationships/image" Target="../media/image23.jpeg"/><Relationship Id="rId12" Type="http://schemas.openxmlformats.org/officeDocument/2006/relationships/image" Target="../media/image1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jpe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投影片編號版面配置區 5"/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fld id="{3A70011F-16B9-8F4B-9397-0B66EC96B38D}" type="slidenum">
              <a:rPr lang="en-US" altLang="zh-TW" sz="1400"/>
              <a:pPr/>
              <a:t>1</a:t>
            </a:fld>
            <a:endParaRPr lang="en-US" altLang="zh-TW" sz="1400"/>
          </a:p>
        </p:txBody>
      </p:sp>
      <p:sp>
        <p:nvSpPr>
          <p:cNvPr id="27650" name="Text Box 7"/>
          <p:cNvSpPr txBox="1">
            <a:spLocks noChangeArrowheads="1"/>
          </p:cNvSpPr>
          <p:nvPr/>
        </p:nvSpPr>
        <p:spPr bwMode="auto">
          <a:xfrm>
            <a:off x="900113" y="5589588"/>
            <a:ext cx="4248150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  <a:cs typeface="新細明體" charset="0"/>
              </a:defRPr>
            </a:lvl1pPr>
            <a:lvl2pPr marL="742950" indent="-28575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2pPr>
            <a:lvl3pPr marL="11430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3pPr>
            <a:lvl4pPr marL="16002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4pPr>
            <a:lvl5pPr marL="2057400" indent="-228600"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1600">
                <a:solidFill>
                  <a:schemeClr val="tx1"/>
                </a:solidFill>
                <a:latin typeface="Arial" charset="0"/>
                <a:ea typeface="新細明體" charset="0"/>
              </a:defRPr>
            </a:lvl9pPr>
          </a:lstStyle>
          <a:p>
            <a:pPr algn="ctr"/>
            <a:r>
              <a:rPr lang="zh-TW" altLang="en-US" sz="2800">
                <a:latin typeface="華康儷中黑" charset="0"/>
                <a:ea typeface="華康儷中黑" charset="0"/>
                <a:cs typeface="華康儷中黑" charset="0"/>
              </a:rPr>
              <a:t>段維瀚 老師</a:t>
            </a:r>
          </a:p>
        </p:txBody>
      </p:sp>
      <p:grpSp>
        <p:nvGrpSpPr>
          <p:cNvPr id="27651" name="Group 8"/>
          <p:cNvGrpSpPr>
            <a:grpSpLocks/>
          </p:cNvGrpSpPr>
          <p:nvPr/>
        </p:nvGrpSpPr>
        <p:grpSpPr bwMode="auto">
          <a:xfrm>
            <a:off x="250825" y="4292600"/>
            <a:ext cx="5041900" cy="1092200"/>
            <a:chOff x="249" y="2704"/>
            <a:chExt cx="3176" cy="688"/>
          </a:xfrm>
        </p:grpSpPr>
        <p:pic>
          <p:nvPicPr>
            <p:cNvPr id="27653" name="Picture 9"/>
            <p:cNvPicPr>
              <a:picLocks noChangeAspect="1" noChangeArrowheads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4" y="2704"/>
              <a:ext cx="1951" cy="6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54" name="Picture 10"/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" y="2840"/>
              <a:ext cx="1225" cy="4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806923" name="Rectangle 11"/>
          <p:cNvSpPr>
            <a:spLocks noChangeArrowheads="1"/>
          </p:cNvSpPr>
          <p:nvPr/>
        </p:nvSpPr>
        <p:spPr bwMode="auto">
          <a:xfrm>
            <a:off x="250825" y="2708275"/>
            <a:ext cx="741680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defRPr/>
            </a:pPr>
            <a:r>
              <a:rPr lang="en-US" altLang="en-US" sz="3200" b="1" i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  <a:cs typeface="+mn-cs"/>
              </a:rPr>
              <a:t>Spring </a:t>
            </a:r>
            <a:r>
              <a:rPr lang="en-US" altLang="en-US" sz="3200" b="1" i="1" dirty="0" err="1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華康儷中黑" pitchFamily="49" charset="-120"/>
                <a:ea typeface="華康儷中黑" pitchFamily="49" charset="-120"/>
                <a:cs typeface="+mn-cs"/>
              </a:rPr>
              <a:t>框架基礎</a:t>
            </a:r>
            <a:endParaRPr lang="zh-TW" altLang="en-US" sz="2400" dirty="0">
              <a:solidFill>
                <a:srgbClr val="000099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onsolas" pitchFamily="49" charset="0"/>
              <a:ea typeface="華康粗圓體" pitchFamily="49" charset="-120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34A1CA2-09AB-C24B-B3F5-C2BE7835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</a:t>
            </a:r>
            <a:r>
              <a:rPr kumimoji="1" lang="zh-TW" altLang="en-US" dirty="0"/>
              <a:t>前中後臺技術演進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907DDF9-65F7-4043-97F4-0F537385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4BB54-68B9-4215-8138-A4D7FA33C9C8}" type="slidenum">
              <a:rPr lang="en-US" altLang="zh-TW" smtClean="0"/>
              <a:pPr>
                <a:defRPr/>
              </a:pPr>
              <a:t>10</a:t>
            </a:fld>
            <a:endParaRPr lang="en-US" altLang="zh-TW" dirty="0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2F7C678D-05DB-604D-B03D-FED5A15CD837}"/>
              </a:ext>
            </a:extLst>
          </p:cNvPr>
          <p:cNvSpPr txBox="1"/>
          <p:nvPr/>
        </p:nvSpPr>
        <p:spPr>
          <a:xfrm>
            <a:off x="1742571" y="1693867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SSH</a:t>
            </a:r>
            <a:r>
              <a:rPr kumimoji="1" lang="zh-TW" altLang="en-US" sz="2800" dirty="0"/>
              <a:t>、</a:t>
            </a:r>
            <a:r>
              <a:rPr kumimoji="1" lang="en-US" altLang="zh-TW" sz="2800" dirty="0"/>
              <a:t>SSM</a:t>
            </a:r>
            <a:r>
              <a:rPr kumimoji="1" lang="zh-TW" altLang="en-US" sz="2800" dirty="0"/>
              <a:t>、</a:t>
            </a:r>
            <a:r>
              <a:rPr kumimoji="1" lang="en-US" altLang="zh-TW" sz="2800" dirty="0"/>
              <a:t>SSJ</a:t>
            </a:r>
            <a:endParaRPr kumimoji="1" lang="zh-TW" altLang="en-US" sz="2800" dirty="0"/>
          </a:p>
        </p:txBody>
      </p:sp>
      <p:grpSp>
        <p:nvGrpSpPr>
          <p:cNvPr id="5" name="群組 4">
            <a:extLst>
              <a:ext uri="{FF2B5EF4-FFF2-40B4-BE49-F238E27FC236}">
                <a16:creationId xmlns:a16="http://schemas.microsoft.com/office/drawing/2014/main" xmlns="" id="{AB3285B5-9409-9C42-9566-4C5D83EFC8EC}"/>
              </a:ext>
            </a:extLst>
          </p:cNvPr>
          <p:cNvGrpSpPr/>
          <p:nvPr/>
        </p:nvGrpSpPr>
        <p:grpSpPr>
          <a:xfrm>
            <a:off x="302163" y="2348880"/>
            <a:ext cx="8353424" cy="3980044"/>
            <a:chOff x="302163" y="2348880"/>
            <a:chExt cx="8353424" cy="3980044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4AEF22D3-D81C-2F47-B1A6-D204EBC93363}"/>
                </a:ext>
              </a:extLst>
            </p:cNvPr>
            <p:cNvSpPr/>
            <p:nvPr/>
          </p:nvSpPr>
          <p:spPr>
            <a:xfrm>
              <a:off x="3578152" y="2348880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88B128BE-5055-FD47-B8A5-5D30DA16C2DB}"/>
                </a:ext>
              </a:extLst>
            </p:cNvPr>
            <p:cNvSpPr/>
            <p:nvPr/>
          </p:nvSpPr>
          <p:spPr>
            <a:xfrm>
              <a:off x="1688200" y="2348880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xmlns="" id="{656F87F2-CA51-C241-A764-C27BCE981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14137" y="2411963"/>
              <a:ext cx="1441450" cy="1308100"/>
            </a:xfrm>
            <a:prstGeom prst="rect">
              <a:avLst/>
            </a:prstGeom>
          </p:spPr>
        </p:pic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xmlns="" id="{E59FAE43-11F1-FB46-8111-95C300E3977E}"/>
                </a:ext>
              </a:extLst>
            </p:cNvPr>
            <p:cNvGrpSpPr/>
            <p:nvPr/>
          </p:nvGrpSpPr>
          <p:grpSpPr>
            <a:xfrm>
              <a:off x="3861603" y="2651814"/>
              <a:ext cx="1152128" cy="1256885"/>
              <a:chOff x="3851920" y="3002260"/>
              <a:chExt cx="1152128" cy="1256885"/>
            </a:xfrm>
          </p:grpSpPr>
          <p:sp>
            <p:nvSpPr>
              <p:cNvPr id="29" name="正五邊形 28">
                <a:extLst>
                  <a:ext uri="{FF2B5EF4-FFF2-40B4-BE49-F238E27FC236}">
                    <a16:creationId xmlns:a16="http://schemas.microsoft.com/office/drawing/2014/main" xmlns="" id="{8CE7DC32-8514-A544-BF28-C5B3EA05264F}"/>
                  </a:ext>
                </a:extLst>
              </p:cNvPr>
              <p:cNvSpPr/>
              <p:nvPr/>
            </p:nvSpPr>
            <p:spPr>
              <a:xfrm>
                <a:off x="3851920" y="3002260"/>
                <a:ext cx="1152128" cy="858788"/>
              </a:xfrm>
              <a:prstGeom prst="pent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xmlns="" id="{29DA32F5-1C69-AE4C-B5D6-7775E50DCCCA}"/>
                  </a:ext>
                </a:extLst>
              </p:cNvPr>
              <p:cNvSpPr txBox="1"/>
              <p:nvPr/>
            </p:nvSpPr>
            <p:spPr>
              <a:xfrm>
                <a:off x="3851920" y="3797480"/>
                <a:ext cx="1152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400" b="1" dirty="0"/>
                  <a:t>Spring</a:t>
                </a:r>
                <a:endParaRPr kumimoji="1" lang="zh-TW" altLang="en-US" sz="2400" b="1" dirty="0"/>
              </a:p>
            </p:txBody>
          </p:sp>
        </p:grpSp>
        <p:grpSp>
          <p:nvGrpSpPr>
            <p:cNvPr id="9" name="群組 8">
              <a:extLst>
                <a:ext uri="{FF2B5EF4-FFF2-40B4-BE49-F238E27FC236}">
                  <a16:creationId xmlns:a16="http://schemas.microsoft.com/office/drawing/2014/main" xmlns="" id="{04C440EC-BC5E-0549-A446-2AB3BC3FE9B1}"/>
                </a:ext>
              </a:extLst>
            </p:cNvPr>
            <p:cNvGrpSpPr/>
            <p:nvPr/>
          </p:nvGrpSpPr>
          <p:grpSpPr>
            <a:xfrm>
              <a:off x="5450359" y="2348880"/>
              <a:ext cx="1714886" cy="1656184"/>
              <a:chOff x="5450359" y="2348880"/>
              <a:chExt cx="1714886" cy="1656184"/>
            </a:xfrm>
          </p:grpSpPr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xmlns="" id="{C27DBCC9-F54E-3C45-81E0-08399A9D8881}"/>
                  </a:ext>
                </a:extLst>
              </p:cNvPr>
              <p:cNvSpPr/>
              <p:nvPr/>
            </p:nvSpPr>
            <p:spPr>
              <a:xfrm>
                <a:off x="5450359" y="2348880"/>
                <a:ext cx="1703014" cy="165618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31" name="群組 30">
                <a:extLst>
                  <a:ext uri="{FF2B5EF4-FFF2-40B4-BE49-F238E27FC236}">
                    <a16:creationId xmlns:a16="http://schemas.microsoft.com/office/drawing/2014/main" xmlns="" id="{DBF29F3C-E5CF-334D-80FA-21367A119655}"/>
                  </a:ext>
                </a:extLst>
              </p:cNvPr>
              <p:cNvGrpSpPr/>
              <p:nvPr/>
            </p:nvGrpSpPr>
            <p:grpSpPr>
              <a:xfrm>
                <a:off x="5492187" y="2713819"/>
                <a:ext cx="1673058" cy="1152023"/>
                <a:chOff x="5325043" y="3068960"/>
                <a:chExt cx="1673058" cy="1152023"/>
              </a:xfrm>
            </p:grpSpPr>
            <p:sp>
              <p:nvSpPr>
                <p:cNvPr id="32" name="橢圓 31">
                  <a:extLst>
                    <a:ext uri="{FF2B5EF4-FFF2-40B4-BE49-F238E27FC236}">
                      <a16:creationId xmlns:a16="http://schemas.microsoft.com/office/drawing/2014/main" xmlns="" id="{6B68530E-1001-8C4B-ABB8-6990D291D80E}"/>
                    </a:ext>
                  </a:extLst>
                </p:cNvPr>
                <p:cNvSpPr/>
                <p:nvPr/>
              </p:nvSpPr>
              <p:spPr>
                <a:xfrm>
                  <a:off x="5580112" y="3068960"/>
                  <a:ext cx="1109221" cy="720080"/>
                </a:xfrm>
                <a:prstGeom prst="ellipse">
                  <a:avLst/>
                </a:prstGeom>
                <a:solidFill>
                  <a:srgbClr val="C04D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33" name="文字方塊 32">
                  <a:extLst>
                    <a:ext uri="{FF2B5EF4-FFF2-40B4-BE49-F238E27FC236}">
                      <a16:creationId xmlns:a16="http://schemas.microsoft.com/office/drawing/2014/main" xmlns="" id="{9AF47B3B-3D23-6042-A318-97E6B185CAC2}"/>
                    </a:ext>
                  </a:extLst>
                </p:cNvPr>
                <p:cNvSpPr txBox="1"/>
                <p:nvPr/>
              </p:nvSpPr>
              <p:spPr>
                <a:xfrm>
                  <a:off x="5325043" y="3759318"/>
                  <a:ext cx="167305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kumimoji="1" lang="en-US" altLang="zh-TW" sz="2400" b="1" dirty="0"/>
                    <a:t>Hibernate</a:t>
                  </a:r>
                  <a:endParaRPr kumimoji="1" lang="zh-TW" altLang="en-US" sz="2400" b="1" dirty="0"/>
                </a:p>
              </p:txBody>
            </p:sp>
          </p:grpSp>
        </p:grpSp>
        <p:pic>
          <p:nvPicPr>
            <p:cNvPr id="37" name="Picture 2" descr="Spring Logo Icon – Free Download, PNG and Vector">
              <a:extLst>
                <a:ext uri="{FF2B5EF4-FFF2-40B4-BE49-F238E27FC236}">
                  <a16:creationId xmlns:a16="http://schemas.microsoft.com/office/drawing/2014/main" xmlns="" id="{DE609705-1020-0643-9D74-9E00BC667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33864" y="2776817"/>
              <a:ext cx="781968" cy="781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JBoss.org UI Design">
              <a:extLst>
                <a:ext uri="{FF2B5EF4-FFF2-40B4-BE49-F238E27FC236}">
                  <a16:creationId xmlns:a16="http://schemas.microsoft.com/office/drawing/2014/main" xmlns="" id="{1E69D253-F976-F04C-BCA7-998003DBB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17328" y="2803561"/>
              <a:ext cx="549280" cy="549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3220" name="Picture 4" descr="GitHub - EngAhmedSalah/crudApp: simple CRUD app using Spring MVC, Spring  Security, Hibernate, Maven and Bootstrap4">
              <a:extLst>
                <a:ext uri="{FF2B5EF4-FFF2-40B4-BE49-F238E27FC236}">
                  <a16:creationId xmlns:a16="http://schemas.microsoft.com/office/drawing/2014/main" xmlns="" id="{3FFF10BF-D423-FA48-91CD-4FB93F3EF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50092" y="2530093"/>
              <a:ext cx="1335749" cy="1335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3222" name="Picture 6" descr="마이바티스(MyBatis) 동적 쿼리 Java로 만들기.">
              <a:extLst>
                <a:ext uri="{FF2B5EF4-FFF2-40B4-BE49-F238E27FC236}">
                  <a16:creationId xmlns:a16="http://schemas.microsoft.com/office/drawing/2014/main" xmlns="" id="{19D8B5BC-680C-A549-876A-E332F4172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124" y="4224436"/>
              <a:ext cx="1205076" cy="903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3224" name="Picture 8" descr="How To Open File With JPA Extension? - File Extension .JPA">
              <a:extLst>
                <a:ext uri="{FF2B5EF4-FFF2-40B4-BE49-F238E27FC236}">
                  <a16:creationId xmlns:a16="http://schemas.microsoft.com/office/drawing/2014/main" xmlns="" id="{EAE3A7CB-0996-8C4A-B80D-E7B178EDE2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608" y="4224436"/>
              <a:ext cx="820108" cy="820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266" name="Picture 2" descr="Parity &gt; spring data orm, Up to 69% OFF">
              <a:extLst>
                <a:ext uri="{FF2B5EF4-FFF2-40B4-BE49-F238E27FC236}">
                  <a16:creationId xmlns:a16="http://schemas.microsoft.com/office/drawing/2014/main" xmlns="" id="{EABFE5CC-A9D1-8E45-8B3A-B09253953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516" y="5123848"/>
              <a:ext cx="1205076" cy="12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" name="群組 2">
              <a:extLst>
                <a:ext uri="{FF2B5EF4-FFF2-40B4-BE49-F238E27FC236}">
                  <a16:creationId xmlns:a16="http://schemas.microsoft.com/office/drawing/2014/main" xmlns="" id="{627745A0-47B3-5844-9D2C-50808B937395}"/>
                </a:ext>
              </a:extLst>
            </p:cNvPr>
            <p:cNvGrpSpPr/>
            <p:nvPr/>
          </p:nvGrpSpPr>
          <p:grpSpPr>
            <a:xfrm>
              <a:off x="302163" y="2642220"/>
              <a:ext cx="1246636" cy="1074812"/>
              <a:chOff x="302163" y="2642220"/>
              <a:chExt cx="1246636" cy="1074812"/>
            </a:xfrm>
          </p:grpSpPr>
          <p:grpSp>
            <p:nvGrpSpPr>
              <p:cNvPr id="38" name="群組 37">
                <a:extLst>
                  <a:ext uri="{FF2B5EF4-FFF2-40B4-BE49-F238E27FC236}">
                    <a16:creationId xmlns:a16="http://schemas.microsoft.com/office/drawing/2014/main" xmlns="" id="{C85B5857-8525-C44E-9092-DC3221995B98}"/>
                  </a:ext>
                </a:extLst>
              </p:cNvPr>
              <p:cNvGrpSpPr/>
              <p:nvPr/>
            </p:nvGrpSpPr>
            <p:grpSpPr>
              <a:xfrm>
                <a:off x="302163" y="2642220"/>
                <a:ext cx="1246636" cy="1074812"/>
                <a:chOff x="302163" y="2642220"/>
                <a:chExt cx="1246636" cy="1074812"/>
              </a:xfrm>
            </p:grpSpPr>
            <p:pic>
              <p:nvPicPr>
                <p:cNvPr id="40" name="圖片 39">
                  <a:extLst>
                    <a:ext uri="{FF2B5EF4-FFF2-40B4-BE49-F238E27FC236}">
                      <a16:creationId xmlns:a16="http://schemas.microsoft.com/office/drawing/2014/main" xmlns="" id="{DB50BF3E-58FC-BB4F-8921-259556A0CFD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02163" y="2642220"/>
                  <a:ext cx="1246636" cy="1074812"/>
                </a:xfrm>
                <a:prstGeom prst="rect">
                  <a:avLst/>
                </a:prstGeom>
              </p:spPr>
            </p:pic>
            <p:pic>
              <p:nvPicPr>
                <p:cNvPr id="41" name="圖片 40">
                  <a:extLst>
                    <a:ext uri="{FF2B5EF4-FFF2-40B4-BE49-F238E27FC236}">
                      <a16:creationId xmlns:a16="http://schemas.microsoft.com/office/drawing/2014/main" xmlns="" id="{5A3B7F0E-7C67-C04B-85B4-4C21D4FBD81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xmlns="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1594" y="2852429"/>
                  <a:ext cx="853644" cy="500412"/>
                </a:xfrm>
                <a:prstGeom prst="rect">
                  <a:avLst/>
                </a:prstGeom>
              </p:spPr>
            </p:pic>
          </p:grpSp>
          <p:pic>
            <p:nvPicPr>
              <p:cNvPr id="42" name="Picture 2" descr="Free icon - Free vector icons - Free SVG, PSD, PNG, EPS, Ai &amp; Icon Font">
                <a:extLst>
                  <a:ext uri="{FF2B5EF4-FFF2-40B4-BE49-F238E27FC236}">
                    <a16:creationId xmlns:a16="http://schemas.microsoft.com/office/drawing/2014/main" xmlns="" id="{66B94EA4-1304-174E-8A09-6C6813937C4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3401" y="2685127"/>
                <a:ext cx="792162" cy="792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xmlns="" val="4065549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34A1CA2-09AB-C24B-B3F5-C2BE7835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</a:t>
            </a:r>
            <a:r>
              <a:rPr kumimoji="1" lang="zh-TW" altLang="en-US" dirty="0"/>
              <a:t>前中後臺技術演進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907DDF9-65F7-4043-97F4-0F537385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4BB54-68B9-4215-8138-A4D7FA33C9C8}" type="slidenum">
              <a:rPr lang="en-US" altLang="zh-TW" smtClean="0"/>
              <a:pPr>
                <a:defRPr/>
              </a:pPr>
              <a:t>11</a:t>
            </a:fld>
            <a:endParaRPr lang="en-US" altLang="zh-TW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4AEF22D3-D81C-2F47-B1A6-D204EBC93363}"/>
              </a:ext>
            </a:extLst>
          </p:cNvPr>
          <p:cNvSpPr/>
          <p:nvPr/>
        </p:nvSpPr>
        <p:spPr>
          <a:xfrm>
            <a:off x="3578152" y="2348880"/>
            <a:ext cx="1703014" cy="16561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88B128BE-5055-FD47-B8A5-5D30DA16C2DB}"/>
              </a:ext>
            </a:extLst>
          </p:cNvPr>
          <p:cNvSpPr/>
          <p:nvPr/>
        </p:nvSpPr>
        <p:spPr>
          <a:xfrm>
            <a:off x="1688200" y="2348880"/>
            <a:ext cx="1703014" cy="16561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2F7C678D-05DB-604D-B03D-FED5A15CD837}"/>
              </a:ext>
            </a:extLst>
          </p:cNvPr>
          <p:cNvSpPr txBox="1"/>
          <p:nvPr/>
        </p:nvSpPr>
        <p:spPr>
          <a:xfrm>
            <a:off x="1742571" y="1693867"/>
            <a:ext cx="15856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2014(</a:t>
            </a:r>
            <a:r>
              <a:rPr kumimoji="1" lang="zh-TW" altLang="en-US" sz="2800" dirty="0"/>
              <a:t>起</a:t>
            </a:r>
            <a:r>
              <a:rPr kumimoji="1" lang="en-US" altLang="zh-TW" sz="2800" dirty="0"/>
              <a:t>)</a:t>
            </a:r>
            <a:endParaRPr kumimoji="1" lang="zh-TW" altLang="en-US" sz="28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xmlns="" id="{E59FAE43-11F1-FB46-8111-95C300E3977E}"/>
              </a:ext>
            </a:extLst>
          </p:cNvPr>
          <p:cNvGrpSpPr/>
          <p:nvPr/>
        </p:nvGrpSpPr>
        <p:grpSpPr>
          <a:xfrm>
            <a:off x="3861603" y="2651814"/>
            <a:ext cx="1152128" cy="1256885"/>
            <a:chOff x="3851920" y="3002260"/>
            <a:chExt cx="1152128" cy="1256885"/>
          </a:xfrm>
        </p:grpSpPr>
        <p:sp>
          <p:nvSpPr>
            <p:cNvPr id="29" name="正五邊形 28">
              <a:extLst>
                <a:ext uri="{FF2B5EF4-FFF2-40B4-BE49-F238E27FC236}">
                  <a16:creationId xmlns:a16="http://schemas.microsoft.com/office/drawing/2014/main" xmlns="" id="{8CE7DC32-8514-A544-BF28-C5B3EA05264F}"/>
                </a:ext>
              </a:extLst>
            </p:cNvPr>
            <p:cNvSpPr/>
            <p:nvPr/>
          </p:nvSpPr>
          <p:spPr>
            <a:xfrm>
              <a:off x="3851920" y="3002260"/>
              <a:ext cx="1152128" cy="858788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xmlns="" id="{29DA32F5-1C69-AE4C-B5D6-7775E50DCCCA}"/>
                </a:ext>
              </a:extLst>
            </p:cNvPr>
            <p:cNvSpPr txBox="1"/>
            <p:nvPr/>
          </p:nvSpPr>
          <p:spPr>
            <a:xfrm>
              <a:off x="3851920" y="3797480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b="1" dirty="0"/>
                <a:t>Spring</a:t>
              </a:r>
              <a:endParaRPr kumimoji="1" lang="zh-TW" altLang="en-US" sz="2400" b="1" dirty="0"/>
            </a:p>
          </p:txBody>
        </p:sp>
      </p:grp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C27DBCC9-F54E-3C45-81E0-08399A9D8881}"/>
              </a:ext>
            </a:extLst>
          </p:cNvPr>
          <p:cNvSpPr/>
          <p:nvPr/>
        </p:nvSpPr>
        <p:spPr>
          <a:xfrm>
            <a:off x="5450359" y="2348880"/>
            <a:ext cx="1703014" cy="16561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37" name="Picture 2" descr="Spring Logo Icon – Free Download, PNG and Vector">
            <a:extLst>
              <a:ext uri="{FF2B5EF4-FFF2-40B4-BE49-F238E27FC236}">
                <a16:creationId xmlns:a16="http://schemas.microsoft.com/office/drawing/2014/main" xmlns="" id="{DE609705-1020-0643-9D74-9E00BC66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3864" y="2776817"/>
            <a:ext cx="781968" cy="78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3220" name="Picture 4" descr="GitHub - EngAhmedSalah/crudApp: simple CRUD app using Spring MVC, Spring  Security, Hibernate, Maven and Bootstrap4">
            <a:extLst>
              <a:ext uri="{FF2B5EF4-FFF2-40B4-BE49-F238E27FC236}">
                <a16:creationId xmlns:a16="http://schemas.microsoft.com/office/drawing/2014/main" xmlns="" id="{3FFF10BF-D423-FA48-91CD-4FB93F3EFE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0092" y="2530093"/>
            <a:ext cx="1335749" cy="1335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5266" name="Picture 2" descr="Parity &gt; spring data orm, Up to 69% OFF">
            <a:extLst>
              <a:ext uri="{FF2B5EF4-FFF2-40B4-BE49-F238E27FC236}">
                <a16:creationId xmlns:a16="http://schemas.microsoft.com/office/drawing/2014/main" xmlns="" id="{EABFE5CC-A9D1-8E45-8B3A-B09253953B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45152" y="2961332"/>
            <a:ext cx="1034340" cy="103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93224" name="Picture 8" descr="How To Open File With JPA Extension? - File Extension .JPA">
            <a:extLst>
              <a:ext uri="{FF2B5EF4-FFF2-40B4-BE49-F238E27FC236}">
                <a16:creationId xmlns:a16="http://schemas.microsoft.com/office/drawing/2014/main" xmlns="" id="{EAE3A7CB-0996-8C4A-B80D-E7B178EDE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635098" y="2542517"/>
            <a:ext cx="820108" cy="820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1410" name="Picture 2" descr="Spring Boot CLI 介绍- 知乎">
            <a:extLst>
              <a:ext uri="{FF2B5EF4-FFF2-40B4-BE49-F238E27FC236}">
                <a16:creationId xmlns:a16="http://schemas.microsoft.com/office/drawing/2014/main" xmlns="" id="{47B6E0F0-7698-5B43-B4A7-8F70D23256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88200" y="4153937"/>
            <a:ext cx="5464818" cy="231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群組 18">
            <a:extLst>
              <a:ext uri="{FF2B5EF4-FFF2-40B4-BE49-F238E27FC236}">
                <a16:creationId xmlns:a16="http://schemas.microsoft.com/office/drawing/2014/main" xmlns="" id="{06C1C201-2D07-3440-9FFD-5C16E0A761E9}"/>
              </a:ext>
            </a:extLst>
          </p:cNvPr>
          <p:cNvGrpSpPr/>
          <p:nvPr/>
        </p:nvGrpSpPr>
        <p:grpSpPr>
          <a:xfrm>
            <a:off x="302163" y="2642220"/>
            <a:ext cx="1246636" cy="1074812"/>
            <a:chOff x="302163" y="2642220"/>
            <a:chExt cx="1246636" cy="1074812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xmlns="" id="{0BB3D9B3-F1A1-2247-A339-AC9E9600CE14}"/>
                </a:ext>
              </a:extLst>
            </p:cNvPr>
            <p:cNvGrpSpPr/>
            <p:nvPr/>
          </p:nvGrpSpPr>
          <p:grpSpPr>
            <a:xfrm>
              <a:off x="302163" y="2642220"/>
              <a:ext cx="1246636" cy="1074812"/>
              <a:chOff x="302163" y="2642220"/>
              <a:chExt cx="1246636" cy="1074812"/>
            </a:xfrm>
          </p:grpSpPr>
          <p:pic>
            <p:nvPicPr>
              <p:cNvPr id="31" name="圖片 30">
                <a:extLst>
                  <a:ext uri="{FF2B5EF4-FFF2-40B4-BE49-F238E27FC236}">
                    <a16:creationId xmlns:a16="http://schemas.microsoft.com/office/drawing/2014/main" xmlns="" id="{6188D6CE-562B-3744-A27A-2058C3E920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302163" y="2642220"/>
                <a:ext cx="1246636" cy="1074812"/>
              </a:xfrm>
              <a:prstGeom prst="rect">
                <a:avLst/>
              </a:prstGeom>
            </p:spPr>
          </p:pic>
          <p:pic>
            <p:nvPicPr>
              <p:cNvPr id="32" name="圖片 31">
                <a:extLst>
                  <a:ext uri="{FF2B5EF4-FFF2-40B4-BE49-F238E27FC236}">
                    <a16:creationId xmlns:a16="http://schemas.microsoft.com/office/drawing/2014/main" xmlns="" id="{8D4F7273-6E8A-3246-80DC-0C66479F23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xmlns="" val="0"/>
                  </a:ext>
                </a:extLst>
              </a:blip>
              <a:stretch>
                <a:fillRect/>
              </a:stretch>
            </p:blipFill>
            <p:spPr>
              <a:xfrm>
                <a:off x="521594" y="2852429"/>
                <a:ext cx="853644" cy="500412"/>
              </a:xfrm>
              <a:prstGeom prst="rect">
                <a:avLst/>
              </a:prstGeom>
            </p:spPr>
          </p:pic>
        </p:grpSp>
        <p:pic>
          <p:nvPicPr>
            <p:cNvPr id="21" name="Picture 2" descr="Free icon - Free vector icons - Free SVG, PSD, PNG, EPS, Ai &amp; Icon Font">
              <a:extLst>
                <a:ext uri="{FF2B5EF4-FFF2-40B4-BE49-F238E27FC236}">
                  <a16:creationId xmlns:a16="http://schemas.microsoft.com/office/drawing/2014/main" xmlns="" id="{B5DB075D-79B8-9746-A668-F8BB89F1D2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3401" y="2685127"/>
              <a:ext cx="792162" cy="792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01412" name="Picture 4">
            <a:extLst>
              <a:ext uri="{FF2B5EF4-FFF2-40B4-BE49-F238E27FC236}">
                <a16:creationId xmlns:a16="http://schemas.microsoft.com/office/drawing/2014/main" xmlns="" id="{9A2FC7D6-C49D-F54C-9F51-BFB8615B4A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338112" y="2431904"/>
            <a:ext cx="1082571" cy="1530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Spring Boot CLI 介绍- 知乎">
            <a:extLst>
              <a:ext uri="{FF2B5EF4-FFF2-40B4-BE49-F238E27FC236}">
                <a16:creationId xmlns:a16="http://schemas.microsoft.com/office/drawing/2014/main" xmlns="" id="{575A39E6-81C7-5249-BF93-17A098526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00888" y="2340940"/>
            <a:ext cx="5464818" cy="23162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xmlns="" id="{C4F1F894-C768-BD42-8100-CF6F313EAADD}"/>
              </a:ext>
            </a:extLst>
          </p:cNvPr>
          <p:cNvSpPr/>
          <p:nvPr/>
        </p:nvSpPr>
        <p:spPr>
          <a:xfrm>
            <a:off x="3185841" y="1711822"/>
            <a:ext cx="356059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dirty="0">
                <a:solidFill>
                  <a:srgbClr val="FF0000"/>
                </a:solidFill>
              </a:rPr>
              <a:t>~2022~</a:t>
            </a:r>
            <a:r>
              <a:rPr lang="zh-TW" altLang="en-US" sz="2800" dirty="0">
                <a:solidFill>
                  <a:srgbClr val="FF000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</a:rPr>
              <a:t>持續火紅中</a:t>
            </a:r>
            <a:r>
              <a:rPr lang="en-US" altLang="zh-TW" sz="2800" dirty="0">
                <a:solidFill>
                  <a:srgbClr val="FF0000"/>
                </a:solidFill>
              </a:rPr>
              <a:t>…</a:t>
            </a:r>
            <a:endParaRPr lang="zh-TW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42709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1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7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4014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4014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014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01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Spring </a:t>
            </a:r>
            <a:r>
              <a:rPr lang="zh-TW" altLang="en-US" dirty="0"/>
              <a:t>創作目的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44675"/>
            <a:ext cx="8579296" cy="4281488"/>
          </a:xfrm>
        </p:spPr>
        <p:txBody>
          <a:bodyPr/>
          <a:lstStyle/>
          <a:p>
            <a:r>
              <a:rPr kumimoji="1" lang="en-US" altLang="zh-TW" dirty="0"/>
              <a:t>Spring </a:t>
            </a:r>
            <a:r>
              <a:rPr kumimoji="1" lang="zh-TW" altLang="en-US" dirty="0"/>
              <a:t>創作目的</a:t>
            </a:r>
            <a:endParaRPr kumimoji="1" lang="en-US" altLang="zh-TW" dirty="0"/>
          </a:p>
          <a:p>
            <a:pPr lvl="1"/>
            <a:r>
              <a:rPr lang="zh-TW" altLang="en-US" dirty="0"/>
              <a:t>非侵入式程式設計</a:t>
            </a:r>
            <a:endParaRPr lang="en-US" altLang="zh-TW" dirty="0"/>
          </a:p>
          <a:p>
            <a:pPr lvl="2"/>
            <a:r>
              <a:rPr lang="en-US" altLang="zh-TW" dirty="0"/>
              <a:t>POJO(Plain old Java object)</a:t>
            </a:r>
          </a:p>
          <a:p>
            <a:pPr lvl="3"/>
            <a:r>
              <a:rPr lang="zh-TW" altLang="en-US" dirty="0"/>
              <a:t>普通的</a:t>
            </a:r>
            <a:r>
              <a:rPr lang="en-US" altLang="zh-TW" dirty="0"/>
              <a:t>Java</a:t>
            </a:r>
            <a:r>
              <a:rPr lang="zh-TW" altLang="en-US" dirty="0"/>
              <a:t>物件且不受任何特殊限制</a:t>
            </a:r>
            <a:endParaRPr lang="en-US" altLang="zh-TW" dirty="0"/>
          </a:p>
          <a:p>
            <a:pPr lvl="2"/>
            <a:r>
              <a:rPr lang="zh-TW" altLang="en-US" dirty="0"/>
              <a:t>業務邏輯程式純淨，不含有框架程式碼。</a:t>
            </a:r>
            <a:endParaRPr lang="en-US" altLang="zh-TW" dirty="0"/>
          </a:p>
          <a:p>
            <a:pPr lvl="3"/>
            <a:r>
              <a:rPr lang="zh-TW" altLang="en-US" dirty="0"/>
              <a:t>資源配置都在</a:t>
            </a:r>
            <a:r>
              <a:rPr lang="en-US" altLang="zh-TW" dirty="0"/>
              <a:t> </a:t>
            </a:r>
            <a:r>
              <a:rPr lang="en-US" altLang="zh-TW" dirty="0" err="1"/>
              <a:t>applicationContext.xml</a:t>
            </a:r>
            <a:r>
              <a:rPr lang="zh-TW" altLang="en-US" dirty="0"/>
              <a:t>。</a:t>
            </a:r>
            <a:endParaRPr lang="en-US" altLang="zh-TW" dirty="0"/>
          </a:p>
          <a:p>
            <a:pPr lvl="2"/>
            <a:r>
              <a:rPr lang="zh-TW" altLang="en-US" dirty="0"/>
              <a:t>讓業務邏輯程式可自由移出任何框架規範。</a:t>
            </a:r>
            <a:endParaRPr lang="en-US" altLang="zh-TW" dirty="0"/>
          </a:p>
          <a:p>
            <a:pPr lvl="1"/>
            <a:r>
              <a:rPr lang="zh-TW" altLang="en-US" dirty="0"/>
              <a:t>管理物件生命週期</a:t>
            </a:r>
            <a:endParaRPr lang="en-US" altLang="zh-TW" dirty="0"/>
          </a:p>
          <a:p>
            <a:pPr lvl="2"/>
            <a:r>
              <a:rPr kumimoji="1" lang="zh-TW" altLang="en-US" dirty="0"/>
              <a:t>透過</a:t>
            </a:r>
            <a:r>
              <a:rPr kumimoji="1" lang="en-US" altLang="zh-TW" dirty="0"/>
              <a:t> xml </a:t>
            </a:r>
            <a:r>
              <a:rPr kumimoji="1" lang="zh-TW" altLang="en-US" dirty="0"/>
              <a:t>的配置並建立物件間的依賴關係。</a:t>
            </a:r>
          </a:p>
        </p:txBody>
      </p:sp>
    </p:spTree>
    <p:extLst>
      <p:ext uri="{BB962C8B-B14F-4D97-AF65-F5344CB8AC3E}">
        <p14:creationId xmlns:p14="http://schemas.microsoft.com/office/powerpoint/2010/main" xmlns="" val="19798483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DFA4F48-FC9A-6C4F-A6E9-A269F3EA0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Spring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91532EB-DE4E-834E-8D76-52F9226B5B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一站式</a:t>
            </a:r>
            <a:r>
              <a:rPr kumimoji="1" lang="en-US" altLang="zh-TW" dirty="0"/>
              <a:t> Web </a:t>
            </a:r>
            <a:r>
              <a:rPr kumimoji="1" lang="zh-CN" altLang="en-US" dirty="0"/>
              <a:t>應用框架</a:t>
            </a:r>
            <a:endParaRPr kumimoji="1" lang="en-US" altLang="zh-CN" dirty="0"/>
          </a:p>
          <a:p>
            <a:pPr lvl="1"/>
            <a:r>
              <a:rPr lang="zh-CN" altLang="en-US" dirty="0"/>
              <a:t>表現層（</a:t>
            </a:r>
            <a:r>
              <a:rPr lang="en-US" altLang="zh-CN" dirty="0"/>
              <a:t>Web</a:t>
            </a:r>
            <a:r>
              <a:rPr lang="zh-CN" altLang="en-US" dirty="0"/>
              <a:t>層）</a:t>
            </a:r>
            <a:endParaRPr lang="en-US" altLang="zh-CN" dirty="0"/>
          </a:p>
          <a:p>
            <a:pPr lvl="2"/>
            <a:r>
              <a:rPr lang="en-US" altLang="zh-CN" dirty="0" err="1"/>
              <a:t>SpringMVC</a:t>
            </a:r>
            <a:endParaRPr lang="en-US" altLang="zh-CN" dirty="0"/>
          </a:p>
          <a:p>
            <a:pPr lvl="1"/>
            <a:r>
              <a:rPr kumimoji="1" lang="zh-CN" altLang="en-US" dirty="0"/>
              <a:t>業務邏輯層（</a:t>
            </a:r>
            <a:r>
              <a:rPr kumimoji="1" lang="en-US" altLang="zh-CN" dirty="0"/>
              <a:t>Service</a:t>
            </a:r>
            <a:r>
              <a:rPr kumimoji="1" lang="zh-CN" altLang="en-US" dirty="0"/>
              <a:t>層）</a:t>
            </a:r>
            <a:endParaRPr kumimoji="1" lang="en-US" altLang="zh-CN" dirty="0"/>
          </a:p>
          <a:p>
            <a:pPr lvl="2"/>
            <a:r>
              <a:rPr lang="en-US" altLang="zh-CN" dirty="0"/>
              <a:t>Spring</a:t>
            </a:r>
            <a:endParaRPr kumimoji="1" lang="en-US" altLang="zh-CN" dirty="0"/>
          </a:p>
          <a:p>
            <a:pPr lvl="1"/>
            <a:r>
              <a:rPr lang="zh-CN" altLang="en-US" dirty="0"/>
              <a:t>資料訪問層（</a:t>
            </a:r>
            <a:r>
              <a:rPr lang="en-US" altLang="zh-CN" dirty="0"/>
              <a:t>DAO</a:t>
            </a:r>
            <a:r>
              <a:rPr lang="zh-CN" altLang="en-US" dirty="0"/>
              <a:t>層）</a:t>
            </a:r>
            <a:endParaRPr lang="en-US" altLang="zh-CN" dirty="0"/>
          </a:p>
          <a:p>
            <a:pPr lvl="2"/>
            <a:r>
              <a:rPr lang="en-US" altLang="zh-CN" dirty="0"/>
              <a:t>Spring ORM </a:t>
            </a:r>
            <a:r>
              <a:rPr kumimoji="1" lang="zh-CN" altLang="en-US" dirty="0"/>
              <a:t>持久化技術</a:t>
            </a:r>
            <a:endParaRPr kumimoji="1" lang="en-US" altLang="zh-CN" dirty="0"/>
          </a:p>
          <a:p>
            <a:pPr lvl="3"/>
            <a:r>
              <a:rPr lang="en-US" altLang="zh-TW" dirty="0"/>
              <a:t>JPA</a:t>
            </a:r>
            <a:r>
              <a:rPr lang="zh-TW" altLang="en-US" dirty="0"/>
              <a:t>、</a:t>
            </a:r>
            <a:r>
              <a:rPr lang="en-US" altLang="zh-TW" dirty="0" err="1"/>
              <a:t>JdbcTemplate</a:t>
            </a:r>
            <a:r>
              <a:rPr lang="zh-CN" altLang="en-US" dirty="0"/>
              <a:t>、</a:t>
            </a:r>
            <a:r>
              <a:rPr lang="en-US" altLang="zh-CN" dirty="0" err="1"/>
              <a:t>HibernateTemplate</a:t>
            </a:r>
            <a:r>
              <a:rPr lang="zh-CN" altLang="en-US" dirty="0"/>
              <a:t>、</a:t>
            </a:r>
            <a:r>
              <a:rPr lang="en-US" altLang="zh-CN" dirty="0" err="1"/>
              <a:t>SqlMapClientTemplate</a:t>
            </a:r>
            <a:r>
              <a:rPr lang="en-US" altLang="zh-CN" dirty="0"/>
              <a:t>(</a:t>
            </a:r>
            <a:r>
              <a:rPr lang="en-US" altLang="zh-CN" dirty="0" err="1"/>
              <a:t>MyBatis</a:t>
            </a:r>
            <a:r>
              <a:rPr lang="en-US" altLang="zh-CN" dirty="0"/>
              <a:t>)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771851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Spring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特性</a:t>
            </a:r>
            <a:endParaRPr kumimoji="1" lang="en-US" altLang="zh-TW" dirty="0"/>
          </a:p>
          <a:p>
            <a:pPr lvl="1"/>
            <a:r>
              <a:rPr lang="zh-TW" altLang="en-US" dirty="0"/>
              <a:t>輕量級</a:t>
            </a:r>
            <a:r>
              <a:rPr lang="en-US" altLang="zh-TW" dirty="0"/>
              <a:t> Framework</a:t>
            </a:r>
          </a:p>
          <a:p>
            <a:pPr lvl="2"/>
            <a:r>
              <a:rPr lang="zh-TW" altLang="en-US" dirty="0"/>
              <a:t>重量級</a:t>
            </a:r>
            <a:r>
              <a:rPr lang="en-US" altLang="zh-TW" dirty="0"/>
              <a:t> </a:t>
            </a:r>
            <a:r>
              <a:rPr lang="en-US" altLang="zh-TW" dirty="0" err="1"/>
              <a:t>vs</a:t>
            </a:r>
            <a:r>
              <a:rPr lang="en-US" altLang="zh-TW" dirty="0"/>
              <a:t> </a:t>
            </a:r>
            <a:r>
              <a:rPr lang="zh-TW" altLang="en-US" dirty="0"/>
              <a:t>輕量級</a:t>
            </a:r>
            <a:endParaRPr lang="en-US" altLang="zh-TW" dirty="0"/>
          </a:p>
          <a:p>
            <a:pPr lvl="3"/>
            <a:r>
              <a:rPr lang="zh-TW" altLang="en-US" dirty="0"/>
              <a:t>是否相依於容器才能執行</a:t>
            </a:r>
            <a:endParaRPr lang="en-US" altLang="zh-TW" dirty="0"/>
          </a:p>
          <a:p>
            <a:pPr lvl="1"/>
            <a:r>
              <a:rPr kumimoji="1" lang="zh-TW" altLang="en-US" dirty="0"/>
              <a:t>不相依特定</a:t>
            </a:r>
            <a:r>
              <a:rPr kumimoji="1" lang="en-US" altLang="zh-TW" dirty="0" err="1"/>
              <a:t>JavaEE</a:t>
            </a:r>
            <a:r>
              <a:rPr kumimoji="1" lang="zh-TW" altLang="en-US" dirty="0"/>
              <a:t>規範</a:t>
            </a:r>
            <a:endParaRPr kumimoji="1" lang="en-US" altLang="zh-TW" dirty="0"/>
          </a:p>
          <a:p>
            <a:pPr lvl="1"/>
            <a:r>
              <a:rPr lang="zh-TW" altLang="en-US" dirty="0"/>
              <a:t>單純地將元件部署到</a:t>
            </a:r>
            <a:r>
              <a:rPr lang="en-US" altLang="zh-TW" dirty="0"/>
              <a:t>Spring</a:t>
            </a:r>
            <a:r>
              <a:rPr lang="zh-TW" altLang="en-US" dirty="0"/>
              <a:t>中</a:t>
            </a:r>
            <a:endParaRPr lang="en-US" altLang="zh-TW" dirty="0"/>
          </a:p>
          <a:p>
            <a:pPr lvl="2"/>
            <a:r>
              <a:rPr kumimoji="1" lang="zh-TW" altLang="en-US" dirty="0"/>
              <a:t>管理</a:t>
            </a:r>
            <a:endParaRPr kumimoji="1" lang="en-US" altLang="zh-TW" dirty="0"/>
          </a:p>
          <a:p>
            <a:pPr lvl="2"/>
            <a:r>
              <a:rPr lang="zh-TW" altLang="en-US" dirty="0"/>
              <a:t>維護</a:t>
            </a:r>
            <a:endParaRPr lang="en-US" altLang="zh-TW" dirty="0"/>
          </a:p>
          <a:p>
            <a:pPr lvl="2"/>
            <a:r>
              <a:rPr kumimoji="1" lang="zh-TW" altLang="en-US" dirty="0"/>
              <a:t>執行</a:t>
            </a:r>
          </a:p>
        </p:txBody>
      </p:sp>
    </p:spTree>
    <p:extLst>
      <p:ext uri="{BB962C8B-B14F-4D97-AF65-F5344CB8AC3E}">
        <p14:creationId xmlns:p14="http://schemas.microsoft.com/office/powerpoint/2010/main" xmlns="" val="159876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Spring </a:t>
            </a:r>
            <a:r>
              <a:rPr kumimoji="1" lang="zh-TW" altLang="en-US" dirty="0"/>
              <a:t>模組</a:t>
            </a:r>
          </a:p>
        </p:txBody>
      </p:sp>
      <p:sp>
        <p:nvSpPr>
          <p:cNvPr id="4" name="矩形 3"/>
          <p:cNvSpPr/>
          <p:nvPr/>
        </p:nvSpPr>
        <p:spPr>
          <a:xfrm>
            <a:off x="1043608" y="4581128"/>
            <a:ext cx="6768752" cy="1296144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Spring </a:t>
            </a:r>
            <a:r>
              <a:rPr kumimoji="1" lang="en-US" altLang="zh-TW" sz="3200" dirty="0">
                <a:solidFill>
                  <a:srgbClr val="FF0000"/>
                </a:solidFill>
              </a:rPr>
              <a:t>Core</a:t>
            </a:r>
          </a:p>
          <a:p>
            <a:pPr algn="ctr"/>
            <a:r>
              <a:rPr lang="zh-TW" altLang="en-US" dirty="0"/>
              <a:t>工具類別、</a:t>
            </a:r>
            <a:r>
              <a:rPr lang="en-US" altLang="zh-TW" dirty="0"/>
              <a:t>Bean</a:t>
            </a:r>
            <a:r>
              <a:rPr lang="zh-TW" altLang="en-US" dirty="0"/>
              <a:t>工廠類別、</a:t>
            </a:r>
            <a:r>
              <a:rPr lang="en-US" altLang="zh-TW" dirty="0"/>
              <a:t>Spring </a:t>
            </a:r>
            <a:r>
              <a:rPr lang="zh-TW" altLang="en-US" dirty="0"/>
              <a:t>核心模組</a:t>
            </a:r>
            <a:endParaRPr kumimoji="1"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1043608" y="2132856"/>
            <a:ext cx="1584176" cy="23042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AOP</a:t>
            </a:r>
          </a:p>
          <a:p>
            <a:pPr algn="ctr"/>
            <a:r>
              <a:rPr lang="zh-TW" altLang="en-US" sz="2000" dirty="0"/>
              <a:t>攔截器</a:t>
            </a:r>
            <a:endParaRPr kumimoji="1" lang="zh-TW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2771800" y="2132856"/>
            <a:ext cx="1584176" cy="10801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>
                <a:solidFill>
                  <a:srgbClr val="FF0000"/>
                </a:solidFill>
              </a:rPr>
              <a:t>ORM</a:t>
            </a:r>
          </a:p>
          <a:p>
            <a:pPr algn="ctr"/>
            <a:r>
              <a:rPr lang="en-US" altLang="zh-TW" sz="1400" b="1" dirty="0"/>
              <a:t>Hibernate</a:t>
            </a:r>
            <a:endParaRPr lang="zh-TW" altLang="en-US" sz="1400" b="1" dirty="0"/>
          </a:p>
        </p:txBody>
      </p:sp>
      <p:sp>
        <p:nvSpPr>
          <p:cNvPr id="7" name="矩形 6"/>
          <p:cNvSpPr/>
          <p:nvPr/>
        </p:nvSpPr>
        <p:spPr>
          <a:xfrm>
            <a:off x="2771800" y="3356992"/>
            <a:ext cx="1584176" cy="10801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>
                <a:solidFill>
                  <a:srgbClr val="FF0000"/>
                </a:solidFill>
              </a:rPr>
              <a:t>DAO</a:t>
            </a:r>
          </a:p>
          <a:p>
            <a:pPr algn="ctr"/>
            <a:r>
              <a:rPr kumimoji="1" lang="zh-TW" altLang="en-US" sz="1400" b="1" dirty="0"/>
              <a:t>交易支援</a:t>
            </a:r>
            <a:r>
              <a:rPr lang="zh-TW" altLang="en-US" sz="1400" b="1" dirty="0"/>
              <a:t>、</a:t>
            </a:r>
            <a:r>
              <a:rPr lang="en-US" altLang="zh-TW" sz="1400" b="1" dirty="0"/>
              <a:t>JDBC</a:t>
            </a:r>
            <a:endParaRPr kumimoji="1" lang="zh-TW" altLang="en-US" sz="1400" b="1" dirty="0"/>
          </a:p>
        </p:txBody>
      </p:sp>
      <p:sp>
        <p:nvSpPr>
          <p:cNvPr id="8" name="矩形 7"/>
          <p:cNvSpPr/>
          <p:nvPr/>
        </p:nvSpPr>
        <p:spPr>
          <a:xfrm>
            <a:off x="4499992" y="2132856"/>
            <a:ext cx="1584176" cy="10801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4000" dirty="0">
                <a:solidFill>
                  <a:srgbClr val="FF0000"/>
                </a:solidFill>
              </a:rPr>
              <a:t>Web</a:t>
            </a:r>
          </a:p>
          <a:p>
            <a:pPr algn="ctr"/>
            <a:r>
              <a:rPr lang="zh-TW" altLang="en-US" sz="1400" b="1" dirty="0"/>
              <a:t>上傳檔案等工具</a:t>
            </a:r>
            <a:endParaRPr kumimoji="1" lang="zh-TW" altLang="en-US" sz="1400" b="1" dirty="0"/>
          </a:p>
        </p:txBody>
      </p:sp>
      <p:sp>
        <p:nvSpPr>
          <p:cNvPr id="9" name="矩形 8"/>
          <p:cNvSpPr/>
          <p:nvPr/>
        </p:nvSpPr>
        <p:spPr>
          <a:xfrm>
            <a:off x="4499992" y="3356992"/>
            <a:ext cx="1584176" cy="108012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>
                <a:solidFill>
                  <a:srgbClr val="FF0000"/>
                </a:solidFill>
              </a:rPr>
              <a:t>Context</a:t>
            </a:r>
          </a:p>
          <a:p>
            <a:pPr algn="ctr"/>
            <a:r>
              <a:rPr lang="zh-TW" altLang="en-US" sz="1400" b="1" dirty="0"/>
              <a:t>存取資源</a:t>
            </a:r>
            <a:r>
              <a:rPr lang="en-US" altLang="zh-TW" sz="1400" b="1" dirty="0"/>
              <a:t>(JNDI)</a:t>
            </a:r>
            <a:endParaRPr kumimoji="1" lang="zh-TW" altLang="en-US" sz="1400" b="1" dirty="0"/>
          </a:p>
        </p:txBody>
      </p:sp>
      <p:sp>
        <p:nvSpPr>
          <p:cNvPr id="10" name="矩形 9"/>
          <p:cNvSpPr/>
          <p:nvPr/>
        </p:nvSpPr>
        <p:spPr>
          <a:xfrm>
            <a:off x="6228184" y="2132856"/>
            <a:ext cx="1584176" cy="2304256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>
                <a:solidFill>
                  <a:srgbClr val="FF0000"/>
                </a:solidFill>
              </a:rPr>
              <a:t>MVC</a:t>
            </a:r>
          </a:p>
          <a:p>
            <a:pPr algn="ctr"/>
            <a:r>
              <a:rPr lang="zh-TW" altLang="en-US" sz="1800" b="1" dirty="0"/>
              <a:t>類似</a:t>
            </a:r>
            <a:r>
              <a:rPr lang="en-US" altLang="zh-TW" sz="1800" b="1" dirty="0"/>
              <a:t>Struts</a:t>
            </a:r>
            <a:endParaRPr kumimoji="1"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xmlns="" val="1103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3363108-8F5E-D54E-B10F-7493760E9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新特性</a:t>
            </a:r>
            <a:r>
              <a:rPr kumimoji="1" lang="en-US" altLang="zh-TW" dirty="0"/>
              <a:t> 4.x vs 5.x</a:t>
            </a:r>
            <a:endParaRPr kumimoji="1" lang="zh-TW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xmlns="" id="{6256C121-571C-9944-9130-4E6FCA788D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032739701"/>
              </p:ext>
            </p:extLst>
          </p:nvPr>
        </p:nvGraphicFramePr>
        <p:xfrm>
          <a:off x="611560" y="1916832"/>
          <a:ext cx="8013328" cy="320548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4006664">
                  <a:extLst>
                    <a:ext uri="{9D8B030D-6E8A-4147-A177-3AD203B41FA5}">
                      <a16:colId xmlns:a16="http://schemas.microsoft.com/office/drawing/2014/main" xmlns="" val="3705214423"/>
                    </a:ext>
                  </a:extLst>
                </a:gridCol>
                <a:gridCol w="4006664">
                  <a:extLst>
                    <a:ext uri="{9D8B030D-6E8A-4147-A177-3AD203B41FA5}">
                      <a16:colId xmlns:a16="http://schemas.microsoft.com/office/drawing/2014/main" xmlns="" val="1278604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dirty="0"/>
                        <a:t>Spring 4.x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/>
                        <a:t>Spring 5.x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997205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泛型限定式依賴注入 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核心容器的改進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" altLang="zh-TW" dirty="0"/>
                        <a:t>web</a:t>
                      </a:r>
                      <a:r>
                        <a:rPr lang="zh-TW" altLang="en-US" dirty="0"/>
                        <a:t>開發增強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整合</a:t>
                      </a:r>
                      <a:r>
                        <a:rPr lang="en" altLang="zh-TW" dirty="0"/>
                        <a:t>Bean Validation 1.1</a:t>
                      </a:r>
                      <a:r>
                        <a:rPr lang="zh-TW" altLang="en" dirty="0"/>
                        <a:t>（</a:t>
                      </a:r>
                      <a:r>
                        <a:rPr lang="en" altLang="zh-TW" dirty="0"/>
                        <a:t>JSR-349</a:t>
                      </a:r>
                      <a:r>
                        <a:rPr lang="zh-TW" altLang="en" dirty="0"/>
                        <a:t>）</a:t>
                      </a:r>
                      <a:r>
                        <a:rPr lang="zh-TW" altLang="en-US" dirty="0"/>
                        <a:t>到</a:t>
                      </a:r>
                      <a:r>
                        <a:rPr lang="en" altLang="zh-TW" dirty="0" err="1"/>
                        <a:t>SpringMVC</a:t>
                      </a:r>
                      <a:endParaRPr lang="en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" altLang="zh-TW" dirty="0"/>
                        <a:t>Groovy Bean</a:t>
                      </a:r>
                      <a:r>
                        <a:rPr lang="zh-TW" altLang="en-US" dirty="0"/>
                        <a:t>定義</a:t>
                      </a:r>
                      <a:r>
                        <a:rPr lang="en" altLang="zh-TW" dirty="0"/>
                        <a:t>DSL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更好的</a:t>
                      </a:r>
                      <a:r>
                        <a:rPr lang="en" altLang="zh-TW" dirty="0"/>
                        <a:t>Java</a:t>
                      </a:r>
                      <a:r>
                        <a:rPr lang="zh-TW" altLang="en-US" dirty="0"/>
                        <a:t>泛型操作</a:t>
                      </a:r>
                      <a:r>
                        <a:rPr lang="en" altLang="zh-TW" dirty="0"/>
                        <a:t>API</a:t>
                      </a:r>
                    </a:p>
                    <a:p>
                      <a:pPr marL="342900" indent="-342900">
                        <a:buAutoNum type="arabicPeriod"/>
                      </a:pPr>
                      <a:r>
                        <a:rPr lang="en" altLang="zh-TW" dirty="0"/>
                        <a:t>JSR310</a:t>
                      </a:r>
                      <a:r>
                        <a:rPr lang="zh-TW" altLang="en-US" dirty="0"/>
                        <a:t>日期</a:t>
                      </a:r>
                      <a:r>
                        <a:rPr lang="en" altLang="zh-TW" dirty="0"/>
                        <a:t>API</a:t>
                      </a:r>
                      <a:r>
                        <a:rPr lang="zh-TW" altLang="en-US" dirty="0"/>
                        <a:t>的支援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註解、指令碼、任務、</a:t>
                      </a:r>
                      <a:r>
                        <a:rPr lang="en" altLang="zh-TW" dirty="0"/>
                        <a:t>MVC</a:t>
                      </a:r>
                      <a:r>
                        <a:rPr lang="zh-TW" altLang="en-US" dirty="0"/>
                        <a:t>等其他特性改進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" altLang="zh-TW" dirty="0"/>
                        <a:t>JDK8</a:t>
                      </a:r>
                      <a:r>
                        <a:rPr lang="zh-TW" altLang="en-US" dirty="0"/>
                        <a:t>的增強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核心容器的改進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新的</a:t>
                      </a:r>
                      <a:r>
                        <a:rPr lang="en" altLang="zh-TW" dirty="0" err="1"/>
                        <a:t>SpringWebFlux</a:t>
                      </a:r>
                      <a:r>
                        <a:rPr lang="zh-TW" altLang="en-US" dirty="0"/>
                        <a:t>模組</a:t>
                      </a:r>
                      <a:endParaRPr lang="en-US" altLang="zh-TW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zh-TW" altLang="en-US" dirty="0"/>
                        <a:t>測試方面的改進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9733251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8653949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85E106E1-82AE-284B-BA46-08D0898D3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dirty="0" err="1"/>
              <a:t>SpringMVC</a:t>
            </a:r>
            <a:r>
              <a:rPr lang="en-US" altLang="zh-TW" dirty="0"/>
              <a:t> vs </a:t>
            </a:r>
            <a:r>
              <a:rPr lang="en" altLang="zh-TW" dirty="0" err="1"/>
              <a:t>SpringWebFlux</a:t>
            </a:r>
            <a:endParaRPr kumimoji="1" lang="zh-TW" altLang="en-US" dirty="0"/>
          </a:p>
        </p:txBody>
      </p:sp>
      <p:pic>
        <p:nvPicPr>
          <p:cNvPr id="16386" name="Picture 2">
            <a:extLst>
              <a:ext uri="{FF2B5EF4-FFF2-40B4-BE49-F238E27FC236}">
                <a16:creationId xmlns:a16="http://schemas.microsoft.com/office/drawing/2014/main" xmlns="" id="{231AE9E7-D66D-4542-9121-F7B4C5E98F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15616" y="2132856"/>
            <a:ext cx="6660232" cy="371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22727639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TW" dirty="0"/>
              <a:t>Spring </a:t>
            </a:r>
            <a:r>
              <a:rPr lang="zh-TW" altLang="en-US" dirty="0"/>
              <a:t>技術名詞</a:t>
            </a:r>
          </a:p>
        </p:txBody>
      </p:sp>
      <p:sp>
        <p:nvSpPr>
          <p:cNvPr id="32770" name="內容版面配置區 2"/>
          <p:cNvSpPr>
            <a:spLocks noGrp="1"/>
          </p:cNvSpPr>
          <p:nvPr>
            <p:ph idx="1"/>
          </p:nvPr>
        </p:nvSpPr>
        <p:spPr>
          <a:xfrm>
            <a:off x="467544" y="1700808"/>
            <a:ext cx="8229600" cy="4968552"/>
          </a:xfrm>
        </p:spPr>
        <p:txBody>
          <a:bodyPr/>
          <a:lstStyle/>
          <a:p>
            <a:r>
              <a:rPr lang="zh-TW" altLang="en-US" dirty="0">
                <a:latin typeface="Consolas" charset="0"/>
                <a:ea typeface="華康中黑體" charset="0"/>
              </a:rPr>
              <a:t>輕量級</a:t>
            </a:r>
            <a:r>
              <a:rPr lang="en-US" altLang="zh-TW" dirty="0">
                <a:latin typeface="Consolas" charset="0"/>
                <a:ea typeface="華康中黑體" charset="0"/>
              </a:rPr>
              <a:t>Framework</a:t>
            </a:r>
          </a:p>
          <a:p>
            <a:pPr lvl="1"/>
            <a:r>
              <a:rPr lang="zh-TW" altLang="en-US" dirty="0">
                <a:latin typeface="Consolas" charset="0"/>
                <a:ea typeface="華康中黑體" charset="0"/>
              </a:rPr>
              <a:t>重要技術</a:t>
            </a:r>
            <a:endParaRPr lang="en-US" altLang="zh-TW" dirty="0">
              <a:latin typeface="Consolas" charset="0"/>
              <a:ea typeface="華康中黑體" charset="0"/>
            </a:endParaRPr>
          </a:p>
          <a:p>
            <a:pPr lvl="2"/>
            <a:r>
              <a:rPr lang="en-US" altLang="zh-TW" dirty="0">
                <a:latin typeface="Consolas" charset="0"/>
                <a:ea typeface="華康中黑體" charset="0"/>
              </a:rPr>
              <a:t>DI </a:t>
            </a:r>
            <a:r>
              <a:rPr lang="en-US" altLang="zh-TW" dirty="0">
                <a:solidFill>
                  <a:srgbClr val="7F7F7F"/>
                </a:solidFill>
                <a:latin typeface="Consolas" charset="0"/>
                <a:ea typeface="華康中黑體" charset="0"/>
              </a:rPr>
              <a:t>Dependency Injection</a:t>
            </a:r>
            <a:r>
              <a:rPr lang="en-US" altLang="zh-TW" dirty="0">
                <a:latin typeface="Consolas" charset="0"/>
                <a:ea typeface="華康中黑體" charset="0"/>
              </a:rPr>
              <a:t> </a:t>
            </a:r>
            <a:r>
              <a:rPr lang="zh-TW" altLang="en-US" dirty="0">
                <a:latin typeface="Consolas" charset="0"/>
                <a:ea typeface="華康中黑體" charset="0"/>
              </a:rPr>
              <a:t>依賴注入</a:t>
            </a:r>
            <a:endParaRPr lang="en-US" altLang="zh-TW" dirty="0">
              <a:latin typeface="Consolas" charset="0"/>
              <a:ea typeface="華康中黑體" charset="0"/>
            </a:endParaRPr>
          </a:p>
          <a:p>
            <a:pPr lvl="3"/>
            <a:r>
              <a:rPr lang="zh-TW" altLang="en-US" dirty="0">
                <a:latin typeface="Consolas" charset="0"/>
                <a:ea typeface="華康中黑體" charset="0"/>
              </a:rPr>
              <a:t>建構子注入</a:t>
            </a:r>
            <a:endParaRPr lang="en-US" altLang="zh-TW" dirty="0">
              <a:latin typeface="Consolas" charset="0"/>
              <a:ea typeface="華康中黑體" charset="0"/>
            </a:endParaRPr>
          </a:p>
          <a:p>
            <a:pPr lvl="3"/>
            <a:r>
              <a:rPr lang="en-US" altLang="zh-TW" dirty="0">
                <a:latin typeface="Consolas" charset="0"/>
                <a:ea typeface="華康中黑體" charset="0"/>
              </a:rPr>
              <a:t>setter</a:t>
            </a:r>
            <a:r>
              <a:rPr lang="zh-TW" altLang="en-US" dirty="0">
                <a:latin typeface="Consolas" charset="0"/>
                <a:ea typeface="華康中黑體" charset="0"/>
              </a:rPr>
              <a:t>方法注入</a:t>
            </a:r>
            <a:endParaRPr lang="en-US" altLang="zh-TW" dirty="0">
              <a:latin typeface="Consolas" charset="0"/>
              <a:ea typeface="華康中黑體" charset="0"/>
            </a:endParaRPr>
          </a:p>
          <a:p>
            <a:pPr lvl="2"/>
            <a:r>
              <a:rPr lang="en-US" altLang="zh-TW" dirty="0" err="1">
                <a:latin typeface="Consolas" charset="0"/>
                <a:ea typeface="華康中黑體" charset="0"/>
              </a:rPr>
              <a:t>IoC</a:t>
            </a:r>
            <a:r>
              <a:rPr lang="en-US" altLang="zh-TW" dirty="0">
                <a:latin typeface="Consolas" charset="0"/>
                <a:ea typeface="華康中黑體" charset="0"/>
              </a:rPr>
              <a:t> 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  <a:latin typeface="Consolas" charset="0"/>
                <a:ea typeface="華康中黑體" charset="0"/>
              </a:rPr>
              <a:t>Inversion of Control</a:t>
            </a:r>
            <a:r>
              <a:rPr lang="en-US" altLang="zh-TW" dirty="0">
                <a:latin typeface="Consolas" charset="0"/>
                <a:ea typeface="華康中黑體" charset="0"/>
              </a:rPr>
              <a:t> </a:t>
            </a:r>
            <a:r>
              <a:rPr lang="zh-TW" altLang="en-US" dirty="0">
                <a:latin typeface="Consolas" charset="0"/>
                <a:ea typeface="華康中黑體" charset="0"/>
              </a:rPr>
              <a:t>反轉控制</a:t>
            </a:r>
            <a:endParaRPr lang="en-US" altLang="zh-TW" dirty="0">
              <a:latin typeface="Consolas" charset="0"/>
              <a:ea typeface="華康中黑體" charset="0"/>
            </a:endParaRPr>
          </a:p>
          <a:p>
            <a:pPr lvl="3"/>
            <a:r>
              <a:rPr lang="zh-TW" altLang="en-US" dirty="0">
                <a:latin typeface="Consolas" charset="0"/>
                <a:ea typeface="華康中黑體" charset="0"/>
              </a:rPr>
              <a:t>注入實體不實施在程式實作階段，而是配置在第三方也就是</a:t>
            </a:r>
            <a:r>
              <a:rPr lang="en-US" altLang="zh-TW" dirty="0">
                <a:latin typeface="Consolas" charset="0"/>
                <a:ea typeface="華康中黑體" charset="0"/>
              </a:rPr>
              <a:t>Spring</a:t>
            </a:r>
            <a:r>
              <a:rPr lang="zh-TW" altLang="en-US" dirty="0">
                <a:latin typeface="Consolas" charset="0"/>
                <a:ea typeface="華康中黑體" charset="0"/>
              </a:rPr>
              <a:t>設定檔中</a:t>
            </a:r>
            <a:endParaRPr lang="en-US" altLang="zh-TW" dirty="0">
              <a:latin typeface="Consolas" charset="0"/>
              <a:ea typeface="華康中黑體" charset="0"/>
            </a:endParaRPr>
          </a:p>
          <a:p>
            <a:pPr lvl="3"/>
            <a:r>
              <a:rPr lang="zh-TW" altLang="en-US" dirty="0">
                <a:latin typeface="Consolas" charset="0"/>
                <a:ea typeface="華康中黑體" charset="0"/>
              </a:rPr>
              <a:t>降低物件間的相依關係</a:t>
            </a:r>
            <a:endParaRPr lang="en-US" altLang="zh-TW" dirty="0">
              <a:latin typeface="Consolas" charset="0"/>
              <a:ea typeface="華康中黑體" charset="0"/>
            </a:endParaRPr>
          </a:p>
          <a:p>
            <a:pPr lvl="2"/>
            <a:r>
              <a:rPr lang="en-US" altLang="zh-TW" dirty="0">
                <a:latin typeface="Consolas" charset="0"/>
                <a:ea typeface="華康中黑體" charset="0"/>
              </a:rPr>
              <a:t>AOP </a:t>
            </a:r>
            <a:r>
              <a:rPr lang="en-US" altLang="zh-TW" dirty="0">
                <a:solidFill>
                  <a:srgbClr val="7F7F7F"/>
                </a:solidFill>
                <a:latin typeface="Consolas" charset="0"/>
                <a:ea typeface="華康中黑體" charset="0"/>
              </a:rPr>
              <a:t>Aspect Oriented Programming</a:t>
            </a:r>
          </a:p>
          <a:p>
            <a:pPr lvl="3"/>
            <a:r>
              <a:rPr lang="zh-TW" altLang="en-US" dirty="0">
                <a:latin typeface="Consolas" charset="0"/>
                <a:ea typeface="華康中黑體" charset="0"/>
              </a:rPr>
              <a:t>方面導向程式設計，相當於</a:t>
            </a:r>
            <a:r>
              <a:rPr lang="en-US" altLang="zh-TW" dirty="0">
                <a:latin typeface="Consolas" charset="0"/>
                <a:ea typeface="華康中黑體" charset="0"/>
              </a:rPr>
              <a:t> Web-Filter </a:t>
            </a:r>
            <a:r>
              <a:rPr lang="zh-CN" altLang="en-US" dirty="0">
                <a:latin typeface="Consolas" charset="0"/>
                <a:ea typeface="華康中黑體" charset="0"/>
              </a:rPr>
              <a:t>但可以做比</a:t>
            </a:r>
            <a:r>
              <a:rPr lang="en-US" altLang="zh-CN" dirty="0">
                <a:latin typeface="Consolas" charset="0"/>
                <a:ea typeface="華康中黑體" charset="0"/>
              </a:rPr>
              <a:t> Web-Filter </a:t>
            </a:r>
            <a:r>
              <a:rPr lang="zh-CN" altLang="en-US" dirty="0">
                <a:latin typeface="Consolas" charset="0"/>
                <a:ea typeface="華康中黑體" charset="0"/>
              </a:rPr>
              <a:t>更細的事</a:t>
            </a:r>
            <a:r>
              <a:rPr lang="zh-TW" altLang="en-US" dirty="0">
                <a:latin typeface="Consolas" charset="0"/>
                <a:ea typeface="華康中黑體" charset="0"/>
              </a:rPr>
              <a:t>。</a:t>
            </a:r>
            <a:endParaRPr lang="en-US" altLang="zh-TW" dirty="0">
              <a:latin typeface="Consolas" charset="0"/>
              <a:ea typeface="華康中黑體" charset="0"/>
            </a:endParaRPr>
          </a:p>
          <a:p>
            <a:pPr marL="457200" lvl="1" indent="0">
              <a:buNone/>
            </a:pPr>
            <a:endParaRPr lang="en-US" altLang="zh-TW" sz="1600" dirty="0">
              <a:latin typeface="Consolas" charset="0"/>
              <a:ea typeface="華康中黑體" charset="0"/>
            </a:endParaRPr>
          </a:p>
          <a:p>
            <a:pPr lvl="2"/>
            <a:endParaRPr lang="zh-TW" altLang="en-US" dirty="0">
              <a:latin typeface="Consolas" charset="0"/>
              <a:ea typeface="華康中黑體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2288037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20BCE3E-B778-FB4B-BFD8-976F5F17C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IoC</a:t>
            </a:r>
            <a:r>
              <a:rPr kumimoji="1" lang="en-US" altLang="zh-TW" dirty="0"/>
              <a:t> </a:t>
            </a:r>
            <a:r>
              <a:rPr kumimoji="1" lang="zh-CN" altLang="en-US" dirty="0"/>
              <a:t>反轉控制</a:t>
            </a:r>
            <a:endParaRPr kumimoji="1" lang="zh-TW" altLang="en-US" dirty="0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766C3FDB-DEB1-994C-874F-BBB23FED4381}"/>
              </a:ext>
            </a:extLst>
          </p:cNvPr>
          <p:cNvSpPr txBox="1"/>
          <p:nvPr/>
        </p:nvSpPr>
        <p:spPr>
          <a:xfrm>
            <a:off x="611560" y="1844824"/>
            <a:ext cx="3168600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/>
              <a:t>class B {</a:t>
            </a:r>
            <a:br>
              <a:rPr kumimoji="1" lang="en-US" altLang="zh-TW" dirty="0"/>
            </a:br>
            <a:endParaRPr kumimoji="1" lang="en-US" altLang="zh-TW" dirty="0"/>
          </a:p>
          <a:p>
            <a:r>
              <a:rPr lang="en-US" altLang="zh-TW" dirty="0"/>
              <a:t>    A a = new A();    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    void </a:t>
            </a:r>
            <a:r>
              <a:rPr lang="zh-CN" altLang="en-US" dirty="0"/>
              <a:t>我要用</a:t>
            </a:r>
            <a:r>
              <a:rPr lang="en-US" altLang="zh-CN" dirty="0"/>
              <a:t>A</a:t>
            </a:r>
            <a:r>
              <a:rPr lang="zh-CN" altLang="en-US" dirty="0"/>
              <a:t>物件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    </a:t>
            </a:r>
            <a:r>
              <a:rPr lang="zh-CN" altLang="en-US" dirty="0"/>
              <a:t>使用</a:t>
            </a:r>
            <a:r>
              <a:rPr lang="en-US" altLang="zh-CN" dirty="0"/>
              <a:t> A </a:t>
            </a:r>
            <a:r>
              <a:rPr lang="zh-CN" altLang="en-US" dirty="0"/>
              <a:t>物件</a:t>
            </a:r>
            <a:r>
              <a:rPr lang="en-US" altLang="zh-CN" dirty="0"/>
              <a:t>...</a:t>
            </a:r>
            <a:endParaRPr lang="en-US" altLang="zh-TW" dirty="0"/>
          </a:p>
          <a:p>
            <a:r>
              <a:rPr lang="en-US" altLang="zh-TW" dirty="0"/>
              <a:t>    }	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xmlns="" id="{67164B2E-F38E-0940-8A44-E2FC458D1E89}"/>
              </a:ext>
            </a:extLst>
          </p:cNvPr>
          <p:cNvSpPr txBox="1"/>
          <p:nvPr/>
        </p:nvSpPr>
        <p:spPr>
          <a:xfrm>
            <a:off x="5149200" y="1844824"/>
            <a:ext cx="3119594" cy="230832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en-US" altLang="zh-TW" dirty="0"/>
              <a:t>class B {</a:t>
            </a:r>
            <a:br>
              <a:rPr kumimoji="1" lang="en-US" altLang="zh-TW" dirty="0"/>
            </a:br>
            <a:endParaRPr kumimoji="1" lang="en-US" altLang="zh-TW" dirty="0"/>
          </a:p>
          <a:p>
            <a:r>
              <a:rPr lang="en-US" altLang="zh-TW" dirty="0"/>
              <a:t>    A a;</a:t>
            </a:r>
          </a:p>
          <a:p>
            <a:r>
              <a:rPr lang="en-US" altLang="zh-TW" dirty="0"/>
              <a:t>    </a:t>
            </a:r>
          </a:p>
          <a:p>
            <a:r>
              <a:rPr lang="en-US" altLang="zh-TW" dirty="0"/>
              <a:t>    void </a:t>
            </a:r>
            <a:r>
              <a:rPr lang="zh-CN" altLang="en-US" dirty="0"/>
              <a:t>我要用</a:t>
            </a:r>
            <a:r>
              <a:rPr lang="en-US" altLang="zh-CN" dirty="0"/>
              <a:t>A</a:t>
            </a:r>
            <a:r>
              <a:rPr lang="zh-CN" altLang="en-US" dirty="0"/>
              <a:t>物件</a:t>
            </a:r>
            <a:r>
              <a:rPr lang="en-US" altLang="zh-TW" dirty="0"/>
              <a:t>() {</a:t>
            </a:r>
          </a:p>
          <a:p>
            <a:r>
              <a:rPr lang="en-US" altLang="zh-TW" dirty="0"/>
              <a:t>      </a:t>
            </a:r>
            <a:r>
              <a:rPr lang="zh-CN" altLang="en-US" dirty="0"/>
              <a:t>使用</a:t>
            </a:r>
            <a:r>
              <a:rPr lang="en-US" altLang="zh-CN" dirty="0"/>
              <a:t> A </a:t>
            </a:r>
            <a:r>
              <a:rPr lang="zh-CN" altLang="en-US" dirty="0"/>
              <a:t>物件</a:t>
            </a:r>
            <a:r>
              <a:rPr lang="en-US" altLang="zh-CN" dirty="0"/>
              <a:t>...</a:t>
            </a:r>
            <a:endParaRPr lang="en-US" altLang="zh-TW" dirty="0"/>
          </a:p>
          <a:p>
            <a:r>
              <a:rPr lang="en-US" altLang="zh-TW" dirty="0"/>
              <a:t>    }	</a:t>
            </a:r>
          </a:p>
          <a:p>
            <a:endParaRPr kumimoji="1" lang="en-US" altLang="zh-TW" dirty="0"/>
          </a:p>
          <a:p>
            <a:r>
              <a:rPr kumimoji="1" lang="en-US" altLang="zh-TW" dirty="0"/>
              <a:t>}</a:t>
            </a:r>
            <a:endParaRPr kumimoji="1" lang="zh-TW" altLang="en-US" dirty="0"/>
          </a:p>
        </p:txBody>
      </p:sp>
      <p:sp>
        <p:nvSpPr>
          <p:cNvPr id="6" name="橢圓圖說文字 5">
            <a:extLst>
              <a:ext uri="{FF2B5EF4-FFF2-40B4-BE49-F238E27FC236}">
                <a16:creationId xmlns:a16="http://schemas.microsoft.com/office/drawing/2014/main" xmlns="" id="{A424FCBC-772D-8F4B-9AE7-E827962E4EE6}"/>
              </a:ext>
            </a:extLst>
          </p:cNvPr>
          <p:cNvSpPr/>
          <p:nvPr/>
        </p:nvSpPr>
        <p:spPr>
          <a:xfrm>
            <a:off x="6516216" y="1376772"/>
            <a:ext cx="2410407" cy="936104"/>
          </a:xfrm>
          <a:prstGeom prst="wedgeEllipseCallout">
            <a:avLst>
              <a:gd name="adj1" fmla="val -66338"/>
              <a:gd name="adj2" fmla="val 5688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TW" altLang="en-US" dirty="0">
                <a:solidFill>
                  <a:srgbClr val="FF0000"/>
                </a:solidFill>
              </a:rPr>
              <a:t>有人幫我</a:t>
            </a:r>
            <a:r>
              <a:rPr kumimoji="1" lang="en-US" altLang="zh-TW" dirty="0">
                <a:solidFill>
                  <a:srgbClr val="FF0000"/>
                </a:solidFill>
              </a:rPr>
              <a:t> new</a:t>
            </a:r>
            <a:br>
              <a:rPr kumimoji="1" lang="en-US" altLang="zh-TW" dirty="0">
                <a:solidFill>
                  <a:srgbClr val="FF0000"/>
                </a:solidFill>
              </a:rPr>
            </a:br>
            <a:r>
              <a:rPr kumimoji="1" lang="zh-CN" altLang="en-US" dirty="0">
                <a:solidFill>
                  <a:srgbClr val="FF0000"/>
                </a:solidFill>
              </a:rPr>
              <a:t>我不用自己</a:t>
            </a:r>
            <a:r>
              <a:rPr kumimoji="1" lang="en-US" altLang="zh-CN" dirty="0">
                <a:solidFill>
                  <a:srgbClr val="FF0000"/>
                </a:solidFill>
              </a:rPr>
              <a:t> new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7" name="橢圓圖說文字 6">
            <a:extLst>
              <a:ext uri="{FF2B5EF4-FFF2-40B4-BE49-F238E27FC236}">
                <a16:creationId xmlns:a16="http://schemas.microsoft.com/office/drawing/2014/main" xmlns="" id="{4A0B7FBD-2E2A-E14B-8B3C-9B41BF37D579}"/>
              </a:ext>
            </a:extLst>
          </p:cNvPr>
          <p:cNvSpPr/>
          <p:nvPr/>
        </p:nvSpPr>
        <p:spPr>
          <a:xfrm>
            <a:off x="2771831" y="1465220"/>
            <a:ext cx="2232217" cy="936104"/>
          </a:xfrm>
          <a:prstGeom prst="wedgeEllipseCallout">
            <a:avLst>
              <a:gd name="adj1" fmla="val -50329"/>
              <a:gd name="adj2" fmla="val 5800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>
                <a:solidFill>
                  <a:srgbClr val="FF0000"/>
                </a:solidFill>
              </a:rPr>
              <a:t>我要自己</a:t>
            </a:r>
            <a:r>
              <a:rPr kumimoji="1" lang="en-US" altLang="zh-CN" dirty="0">
                <a:solidFill>
                  <a:srgbClr val="FF0000"/>
                </a:solidFill>
              </a:rPr>
              <a:t> new</a:t>
            </a:r>
            <a:endParaRPr kumimoji="1"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xmlns="" id="{08C60371-C5C0-3743-9020-AEE38620B3F3}"/>
              </a:ext>
            </a:extLst>
          </p:cNvPr>
          <p:cNvSpPr txBox="1"/>
          <p:nvPr/>
        </p:nvSpPr>
        <p:spPr>
          <a:xfrm>
            <a:off x="611560" y="4456677"/>
            <a:ext cx="5314275" cy="83099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kumimoji="1" lang="zh-TW" altLang="en-US" dirty="0"/>
              <a:t>既然是有人（第三方）來</a:t>
            </a:r>
            <a:r>
              <a:rPr lang="zh-CN" altLang="en-US" dirty="0"/>
              <a:t>保證</a:t>
            </a:r>
            <a:r>
              <a:rPr kumimoji="1" lang="zh-TW" altLang="en-US" dirty="0"/>
              <a:t>創建物件，</a:t>
            </a:r>
            <a:endParaRPr kumimoji="1" lang="en-US" altLang="zh-TW" dirty="0"/>
          </a:p>
          <a:p>
            <a:r>
              <a:rPr kumimoji="1" lang="zh-TW" altLang="en-US" dirty="0"/>
              <a:t>自然就容易管理</a:t>
            </a:r>
            <a:r>
              <a:rPr lang="zh-CN" altLang="en-US" dirty="0"/>
              <a:t>該物件的生命週期</a:t>
            </a:r>
            <a:r>
              <a:rPr kumimoji="1" lang="zh-TW" altLang="en-US" dirty="0"/>
              <a:t>，不論是修改或銷毀</a:t>
            </a:r>
            <a:r>
              <a:rPr lang="zh-TW" altLang="en-US" dirty="0"/>
              <a:t>，</a:t>
            </a:r>
            <a:endParaRPr lang="en-US" altLang="zh-TW" dirty="0"/>
          </a:p>
          <a:p>
            <a:r>
              <a:rPr lang="zh-TW" altLang="en-US" dirty="0"/>
              <a:t>減少耦合提高程式的可維護性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214411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AE5B41F-9874-9749-86AB-5ED620692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Session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92850570-720B-2D46-985A-AE27EC7612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何謂框架</a:t>
            </a:r>
            <a:endParaRPr kumimoji="1" lang="en-US" altLang="zh-TW" dirty="0"/>
          </a:p>
          <a:p>
            <a:r>
              <a:rPr kumimoji="1" lang="en-US" altLang="zh-TW" dirty="0"/>
              <a:t>Spring </a:t>
            </a:r>
            <a:r>
              <a:rPr kumimoji="1" lang="zh-TW" altLang="en-US" dirty="0"/>
              <a:t>的由來</a:t>
            </a:r>
            <a:endParaRPr kumimoji="1" lang="en-US" altLang="zh-TW" dirty="0"/>
          </a:p>
          <a:p>
            <a:r>
              <a:rPr lang="en-US" altLang="zh-TW" dirty="0"/>
              <a:t>Web </a:t>
            </a:r>
            <a:r>
              <a:rPr lang="zh-TW" altLang="en-US" dirty="0"/>
              <a:t>前中後臺技術演進</a:t>
            </a:r>
            <a:endParaRPr lang="en-US" altLang="zh-TW" dirty="0"/>
          </a:p>
          <a:p>
            <a:r>
              <a:rPr lang="en-US" altLang="zh-TW" dirty="0"/>
              <a:t>Spring </a:t>
            </a:r>
            <a:r>
              <a:rPr lang="zh-TW" altLang="en-US" dirty="0"/>
              <a:t>創作目的</a:t>
            </a:r>
            <a:endParaRPr lang="en-US" altLang="zh-TW" dirty="0"/>
          </a:p>
          <a:p>
            <a:r>
              <a:rPr kumimoji="1" lang="en-US" altLang="zh-TW" dirty="0"/>
              <a:t>Spring </a:t>
            </a:r>
            <a:r>
              <a:rPr kumimoji="1" lang="zh-TW" altLang="en-US" dirty="0"/>
              <a:t>模組介紹</a:t>
            </a:r>
            <a:endParaRPr kumimoji="1" lang="en-US" altLang="zh-TW" dirty="0"/>
          </a:p>
          <a:p>
            <a:r>
              <a:rPr lang="en-US" altLang="zh-TW" dirty="0"/>
              <a:t>Spring 4.x </a:t>
            </a:r>
            <a:r>
              <a:rPr lang="zh-TW" altLang="en-US" dirty="0"/>
              <a:t>與</a:t>
            </a:r>
            <a:r>
              <a:rPr lang="en-US" altLang="zh-TW" dirty="0"/>
              <a:t> 5.x</a:t>
            </a:r>
          </a:p>
          <a:p>
            <a:r>
              <a:rPr kumimoji="1" lang="zh-TW" altLang="en-US"/>
              <a:t>開發一</a:t>
            </a:r>
            <a:r>
              <a:rPr kumimoji="1" lang="zh-TW" altLang="en-US" dirty="0"/>
              <a:t>個</a:t>
            </a:r>
            <a:r>
              <a:rPr kumimoji="1" lang="en-US" altLang="zh-TW" dirty="0"/>
              <a:t> Spring </a:t>
            </a:r>
            <a:r>
              <a:rPr kumimoji="1" lang="zh-TW" altLang="en-US" dirty="0"/>
              <a:t>程式</a:t>
            </a:r>
          </a:p>
        </p:txBody>
      </p:sp>
    </p:spTree>
    <p:extLst>
      <p:ext uri="{BB962C8B-B14F-4D97-AF65-F5344CB8AC3E}">
        <p14:creationId xmlns:p14="http://schemas.microsoft.com/office/powerpoint/2010/main" xmlns="" val="1451483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67544" y="2852936"/>
            <a:ext cx="8229600" cy="792162"/>
          </a:xfrm>
        </p:spPr>
        <p:txBody>
          <a:bodyPr/>
          <a:lstStyle/>
          <a:p>
            <a:r>
              <a:rPr kumimoji="1" lang="zh-TW" altLang="en-US" dirty="0"/>
              <a:t>我的第一個</a:t>
            </a:r>
            <a:r>
              <a:rPr kumimoji="1" lang="en-US" altLang="zh-TW" dirty="0"/>
              <a:t> Spring 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9188508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CC8DE9C-B300-1A4C-8B23-1286A728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 OpenJDK 8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42598D3-EA74-0640-99F2-0034292D6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z="2800" dirty="0">
                <a:hlinkClick r:id="rId2"/>
              </a:rPr>
              <a:t>https://github.com/ojdkbuild/ojdkbuild</a:t>
            </a:r>
            <a:endParaRPr lang="en-US" altLang="zh-TW" sz="2800" dirty="0"/>
          </a:p>
          <a:p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xmlns="" id="{ED47B143-860F-A641-A64D-48FF5EE804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83568" y="2449670"/>
            <a:ext cx="6557502" cy="38164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向左箭號 5">
            <a:extLst>
              <a:ext uri="{FF2B5EF4-FFF2-40B4-BE49-F238E27FC236}">
                <a16:creationId xmlns:a16="http://schemas.microsoft.com/office/drawing/2014/main" xmlns="" id="{93C2C3A9-3071-E348-9E52-72040D1A1E94}"/>
              </a:ext>
            </a:extLst>
          </p:cNvPr>
          <p:cNvSpPr/>
          <p:nvPr/>
        </p:nvSpPr>
        <p:spPr>
          <a:xfrm>
            <a:off x="5364088" y="4357882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2610018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CC8DE9C-B300-1A4C-8B23-1286A728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 Eclipse </a:t>
            </a:r>
            <a:r>
              <a:rPr kumimoji="1" lang="en-US" altLang="zh-TW" dirty="0" err="1"/>
              <a:t>Enterprice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42598D3-EA74-0640-99F2-0034292D6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Eclipse </a:t>
            </a:r>
            <a:r>
              <a:rPr kumimoji="1" lang="en-US" altLang="zh-TW" dirty="0" err="1"/>
              <a:t>Enterprice</a:t>
            </a:r>
            <a:r>
              <a:rPr kumimoji="1" lang="en-US" altLang="zh-TW" dirty="0"/>
              <a:t> download</a:t>
            </a:r>
          </a:p>
          <a:p>
            <a:pPr lvl="1"/>
            <a:r>
              <a:rPr lang="en" altLang="zh-TW" dirty="0">
                <a:hlinkClick r:id="rId2"/>
              </a:rPr>
              <a:t>https://www.eclipse.org/downloads/packages/</a:t>
            </a:r>
            <a:endParaRPr lang="en" altLang="zh-TW" dirty="0"/>
          </a:p>
          <a:p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xmlns="" id="{A9483795-FC9C-BF48-B358-D2AB5DE94B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9633" y="3578805"/>
            <a:ext cx="7740352" cy="274687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向左箭號 5">
            <a:extLst>
              <a:ext uri="{FF2B5EF4-FFF2-40B4-BE49-F238E27FC236}">
                <a16:creationId xmlns:a16="http://schemas.microsoft.com/office/drawing/2014/main" xmlns="" id="{38C7B38D-41EE-4446-9963-A2E7DA804CCF}"/>
              </a:ext>
            </a:extLst>
          </p:cNvPr>
          <p:cNvSpPr/>
          <p:nvPr/>
        </p:nvSpPr>
        <p:spPr>
          <a:xfrm>
            <a:off x="8415451" y="4664208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716204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CC8DE9C-B300-1A4C-8B23-1286A72854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Eclipse Marketplace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142598D3-EA74-0640-99F2-0034292D6D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安裝</a:t>
            </a:r>
            <a:r>
              <a:rPr kumimoji="1" lang="en-US" altLang="zh-TW" dirty="0"/>
              <a:t> Spring Tools 3 </a:t>
            </a:r>
          </a:p>
          <a:p>
            <a:pPr lvl="1"/>
            <a:r>
              <a:rPr lang="zh-TW" altLang="en-US" dirty="0"/>
              <a:t>因此版本有支援傳統</a:t>
            </a:r>
            <a:r>
              <a:rPr lang="en-US" altLang="zh-TW" dirty="0"/>
              <a:t> xml </a:t>
            </a:r>
            <a:r>
              <a:rPr lang="zh-TW" altLang="en-US" dirty="0"/>
              <a:t>配置精靈</a:t>
            </a: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xmlns="" id="{C896C1E4-AF34-B147-92EF-513D6A9883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115616" y="2996952"/>
            <a:ext cx="4149922" cy="34334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向左箭號 5">
            <a:extLst>
              <a:ext uri="{FF2B5EF4-FFF2-40B4-BE49-F238E27FC236}">
                <a16:creationId xmlns:a16="http://schemas.microsoft.com/office/drawing/2014/main" xmlns="" id="{06AC652F-D4E0-BE49-B6D8-767FE4879D9D}"/>
              </a:ext>
            </a:extLst>
          </p:cNvPr>
          <p:cNvSpPr/>
          <p:nvPr/>
        </p:nvSpPr>
        <p:spPr>
          <a:xfrm>
            <a:off x="2195736" y="3789040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822942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54F0629-7BD2-6A46-99B2-A6D721A6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Eclipse </a:t>
            </a:r>
            <a:r>
              <a:rPr kumimoji="1" lang="zh-TW" altLang="en-US" dirty="0"/>
              <a:t>建立專案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xmlns="" id="{4CD137CC-44D5-EE49-975E-FEFDC0681A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8" y="2276872"/>
            <a:ext cx="7812360" cy="12662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向左箭號 5">
            <a:extLst>
              <a:ext uri="{FF2B5EF4-FFF2-40B4-BE49-F238E27FC236}">
                <a16:creationId xmlns:a16="http://schemas.microsoft.com/office/drawing/2014/main" xmlns="" id="{4A09C838-9EDF-D54A-B958-E3276E3C90DA}"/>
              </a:ext>
            </a:extLst>
          </p:cNvPr>
          <p:cNvSpPr/>
          <p:nvPr/>
        </p:nvSpPr>
        <p:spPr>
          <a:xfrm>
            <a:off x="6228184" y="2564904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4622414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54F0629-7BD2-6A46-99B2-A6D721A66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Eclipse </a:t>
            </a:r>
            <a:r>
              <a:rPr kumimoji="1" lang="zh-TW" altLang="en-US" dirty="0"/>
              <a:t>建立專案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xmlns="" id="{B4295618-8310-C342-9EF4-015AFDE2889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8" y="1628774"/>
            <a:ext cx="5256832" cy="463635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向左箭號 7">
            <a:extLst>
              <a:ext uri="{FF2B5EF4-FFF2-40B4-BE49-F238E27FC236}">
                <a16:creationId xmlns:a16="http://schemas.microsoft.com/office/drawing/2014/main" xmlns="" id="{B0D71BF4-B9CE-6C42-821A-56E96A04C360}"/>
              </a:ext>
            </a:extLst>
          </p:cNvPr>
          <p:cNvSpPr/>
          <p:nvPr/>
        </p:nvSpPr>
        <p:spPr>
          <a:xfrm>
            <a:off x="2195736" y="2780928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左箭號 8">
            <a:extLst>
              <a:ext uri="{FF2B5EF4-FFF2-40B4-BE49-F238E27FC236}">
                <a16:creationId xmlns:a16="http://schemas.microsoft.com/office/drawing/2014/main" xmlns="" id="{5B5531EA-9B2C-5842-9B99-D8FECAFCE9BB}"/>
              </a:ext>
            </a:extLst>
          </p:cNvPr>
          <p:cNvSpPr/>
          <p:nvPr/>
        </p:nvSpPr>
        <p:spPr>
          <a:xfrm>
            <a:off x="3779912" y="5909720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19769548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939AC091-D64A-E342-94B3-84710818D7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Eclipse </a:t>
            </a:r>
            <a:r>
              <a:rPr lang="zh-TW" altLang="en-US" dirty="0"/>
              <a:t>建立專案</a:t>
            </a:r>
            <a:endParaRPr kumimoji="1" lang="zh-TW" altLang="en-US" dirty="0"/>
          </a:p>
        </p:txBody>
      </p:sp>
      <p:pic>
        <p:nvPicPr>
          <p:cNvPr id="4" name="圖片 3" descr="一張含有 文字 的圖片&#10;&#10;自動產生的描述">
            <a:extLst>
              <a:ext uri="{FF2B5EF4-FFF2-40B4-BE49-F238E27FC236}">
                <a16:creationId xmlns:a16="http://schemas.microsoft.com/office/drawing/2014/main" xmlns="" id="{EA120234-0682-CE41-A9CD-82640024A4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8" y="1628775"/>
            <a:ext cx="5184576" cy="457562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向左箭號 4">
            <a:extLst>
              <a:ext uri="{FF2B5EF4-FFF2-40B4-BE49-F238E27FC236}">
                <a16:creationId xmlns:a16="http://schemas.microsoft.com/office/drawing/2014/main" xmlns="" id="{E65B3EDA-B88D-6045-A85E-09AF790844DD}"/>
              </a:ext>
            </a:extLst>
          </p:cNvPr>
          <p:cNvSpPr/>
          <p:nvPr/>
        </p:nvSpPr>
        <p:spPr>
          <a:xfrm>
            <a:off x="1403648" y="2708920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6" name="向左箭號 5">
            <a:extLst>
              <a:ext uri="{FF2B5EF4-FFF2-40B4-BE49-F238E27FC236}">
                <a16:creationId xmlns:a16="http://schemas.microsoft.com/office/drawing/2014/main" xmlns="" id="{A5DDB9C3-26DB-0843-A726-531D0C96EAA6}"/>
              </a:ext>
            </a:extLst>
          </p:cNvPr>
          <p:cNvSpPr/>
          <p:nvPr/>
        </p:nvSpPr>
        <p:spPr>
          <a:xfrm>
            <a:off x="5436096" y="4077072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左箭號 6">
            <a:extLst>
              <a:ext uri="{FF2B5EF4-FFF2-40B4-BE49-F238E27FC236}">
                <a16:creationId xmlns:a16="http://schemas.microsoft.com/office/drawing/2014/main" xmlns="" id="{6BD85273-4F56-7E42-803D-379A655665E0}"/>
              </a:ext>
            </a:extLst>
          </p:cNvPr>
          <p:cNvSpPr/>
          <p:nvPr/>
        </p:nvSpPr>
        <p:spPr>
          <a:xfrm>
            <a:off x="3635896" y="5877371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6644365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E67AF2C5-D31F-4A49-AB81-8F43E0A86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Eclipse </a:t>
            </a:r>
            <a:r>
              <a:rPr lang="zh-TW" altLang="en-US" dirty="0"/>
              <a:t>建立專案</a:t>
            </a:r>
            <a:endParaRPr kumimoji="1" lang="zh-TW" altLang="en-US" dirty="0"/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xmlns="" id="{EBE1941F-701F-3C48-BD37-2D27E7C9C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8" y="1628775"/>
            <a:ext cx="5404718" cy="47610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向左箭號 9">
            <a:extLst>
              <a:ext uri="{FF2B5EF4-FFF2-40B4-BE49-F238E27FC236}">
                <a16:creationId xmlns:a16="http://schemas.microsoft.com/office/drawing/2014/main" xmlns="" id="{6B483D43-87E6-7F4A-B266-7EBF33D50753}"/>
              </a:ext>
            </a:extLst>
          </p:cNvPr>
          <p:cNvSpPr/>
          <p:nvPr/>
        </p:nvSpPr>
        <p:spPr>
          <a:xfrm>
            <a:off x="1475656" y="2437887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1" name="向左箭號 10">
            <a:extLst>
              <a:ext uri="{FF2B5EF4-FFF2-40B4-BE49-F238E27FC236}">
                <a16:creationId xmlns:a16="http://schemas.microsoft.com/office/drawing/2014/main" xmlns="" id="{4BF58856-4B04-D442-8800-04C075F549A0}"/>
              </a:ext>
            </a:extLst>
          </p:cNvPr>
          <p:cNvSpPr/>
          <p:nvPr/>
        </p:nvSpPr>
        <p:spPr>
          <a:xfrm>
            <a:off x="1799552" y="2725919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向左箭號 11">
            <a:extLst>
              <a:ext uri="{FF2B5EF4-FFF2-40B4-BE49-F238E27FC236}">
                <a16:creationId xmlns:a16="http://schemas.microsoft.com/office/drawing/2014/main" xmlns="" id="{BEC66179-C59E-6640-BDE5-88F2D2DA6ABD}"/>
              </a:ext>
            </a:extLst>
          </p:cNvPr>
          <p:cNvSpPr/>
          <p:nvPr/>
        </p:nvSpPr>
        <p:spPr>
          <a:xfrm>
            <a:off x="5724128" y="6021387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41003435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8E68B0B-9E76-7F49-A485-45F45846E8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變更</a:t>
            </a:r>
            <a:r>
              <a:rPr kumimoji="1" lang="en-US" altLang="zh-TW" dirty="0"/>
              <a:t> xml editor</a:t>
            </a:r>
            <a:endParaRPr kumimoji="1" lang="zh-TW" altLang="en-US" dirty="0"/>
          </a:p>
        </p:txBody>
      </p:sp>
      <p:pic>
        <p:nvPicPr>
          <p:cNvPr id="5" name="圖片 4" descr="一張含有 文字 的圖片&#10;&#10;自動產生的描述">
            <a:extLst>
              <a:ext uri="{FF2B5EF4-FFF2-40B4-BE49-F238E27FC236}">
                <a16:creationId xmlns:a16="http://schemas.microsoft.com/office/drawing/2014/main" xmlns="" id="{8672ED21-4CD8-2C45-9547-DE33A57C66B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5288" y="1844824"/>
            <a:ext cx="5303935" cy="445786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向左箭號 5">
            <a:extLst>
              <a:ext uri="{FF2B5EF4-FFF2-40B4-BE49-F238E27FC236}">
                <a16:creationId xmlns:a16="http://schemas.microsoft.com/office/drawing/2014/main" xmlns="" id="{3B15B7A3-16DE-F84A-ADE2-B59729BFA0BB}"/>
              </a:ext>
            </a:extLst>
          </p:cNvPr>
          <p:cNvSpPr/>
          <p:nvPr/>
        </p:nvSpPr>
        <p:spPr>
          <a:xfrm>
            <a:off x="2267744" y="3448147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7" name="向左箭號 6">
            <a:extLst>
              <a:ext uri="{FF2B5EF4-FFF2-40B4-BE49-F238E27FC236}">
                <a16:creationId xmlns:a16="http://schemas.microsoft.com/office/drawing/2014/main" xmlns="" id="{1C934826-E072-194E-957A-0178690623C7}"/>
              </a:ext>
            </a:extLst>
          </p:cNvPr>
          <p:cNvSpPr/>
          <p:nvPr/>
        </p:nvSpPr>
        <p:spPr>
          <a:xfrm>
            <a:off x="5580112" y="4941168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8" name="向左箭號 7">
            <a:extLst>
              <a:ext uri="{FF2B5EF4-FFF2-40B4-BE49-F238E27FC236}">
                <a16:creationId xmlns:a16="http://schemas.microsoft.com/office/drawing/2014/main" xmlns="" id="{81829D32-CDF1-8749-A535-2690A7CBCC3F}"/>
              </a:ext>
            </a:extLst>
          </p:cNvPr>
          <p:cNvSpPr/>
          <p:nvPr/>
        </p:nvSpPr>
        <p:spPr>
          <a:xfrm>
            <a:off x="5618858" y="5999080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9" name="向左箭號 8">
            <a:extLst>
              <a:ext uri="{FF2B5EF4-FFF2-40B4-BE49-F238E27FC236}">
                <a16:creationId xmlns:a16="http://schemas.microsoft.com/office/drawing/2014/main" xmlns="" id="{9496619F-7D3E-9046-A191-F9669B46C835}"/>
              </a:ext>
            </a:extLst>
          </p:cNvPr>
          <p:cNvSpPr/>
          <p:nvPr/>
        </p:nvSpPr>
        <p:spPr>
          <a:xfrm rot="10800000">
            <a:off x="1259632" y="4961256"/>
            <a:ext cx="504056" cy="288032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xmlns="" val="33575665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pom.xml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7038538-5C4A-6548-A267-007B600E108C}"/>
              </a:ext>
            </a:extLst>
          </p:cNvPr>
          <p:cNvSpPr/>
          <p:nvPr/>
        </p:nvSpPr>
        <p:spPr>
          <a:xfrm>
            <a:off x="4341204" y="548680"/>
            <a:ext cx="4345595" cy="1846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zh-TW" altLang="en-US" sz="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41B8816-2419-E840-8F80-6CD21D962026}"/>
              </a:ext>
            </a:extLst>
          </p:cNvPr>
          <p:cNvSpPr/>
          <p:nvPr/>
        </p:nvSpPr>
        <p:spPr>
          <a:xfrm>
            <a:off x="423516" y="1859340"/>
            <a:ext cx="8263283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&lt;properties&gt;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    &lt;project.build.sourceEncoding&gt;UTF-8&lt;/project.build.sourceEncoding&gt;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" altLang="zh-TW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en" altLang="zh-TW" dirty="0" err="1">
                <a:solidFill>
                  <a:schemeClr val="bg1">
                    <a:lumMod val="75000"/>
                  </a:schemeClr>
                </a:solidFill>
              </a:rPr>
              <a:t>java.version</a:t>
            </a:r>
            <a:r>
              <a:rPr lang="en" altLang="zh-TW" dirty="0">
                <a:solidFill>
                  <a:schemeClr val="bg1">
                    <a:lumMod val="75000"/>
                  </a:schemeClr>
                </a:solidFill>
              </a:rPr>
              <a:t>&gt;1.8&lt;/</a:t>
            </a:r>
            <a:r>
              <a:rPr lang="en" altLang="zh-TW" dirty="0" err="1">
                <a:solidFill>
                  <a:schemeClr val="bg1">
                    <a:lumMod val="75000"/>
                  </a:schemeClr>
                </a:solidFill>
              </a:rPr>
              <a:t>java.version</a:t>
            </a:r>
            <a:r>
              <a:rPr lang="en" altLang="zh-TW" dirty="0">
                <a:solidFill>
                  <a:schemeClr val="bg1">
                    <a:lumMod val="75000"/>
                  </a:schemeClr>
                </a:solidFill>
              </a:rPr>
              <a:t>&gt;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    &lt;spring.version&gt;</a:t>
            </a:r>
            <a:r>
              <a:rPr lang="zh-TW" altLang="en-US" dirty="0">
                <a:solidFill>
                  <a:srgbClr val="CC66FF"/>
                </a:solidFill>
              </a:rPr>
              <a:t>4.3.2</a:t>
            </a:r>
            <a:r>
              <a:rPr lang="en-US" altLang="zh-TW" dirty="0">
                <a:solidFill>
                  <a:srgbClr val="CC66FF"/>
                </a:solidFill>
              </a:rPr>
              <a:t>5</a:t>
            </a:r>
            <a:r>
              <a:rPr lang="zh-TW" altLang="en-US" dirty="0">
                <a:solidFill>
                  <a:srgbClr val="CC66FF"/>
                </a:solidFill>
              </a:rPr>
              <a:t>.RELEASE</a:t>
            </a:r>
            <a:r>
              <a:rPr lang="zh-TW" altLang="en-US" dirty="0"/>
              <a:t>&lt;/spring.version&gt;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&lt;/properties&gt;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41B8816-2419-E840-8F80-6CD21D962026}"/>
              </a:ext>
            </a:extLst>
          </p:cNvPr>
          <p:cNvSpPr/>
          <p:nvPr/>
        </p:nvSpPr>
        <p:spPr>
          <a:xfrm>
            <a:off x="428596" y="3929066"/>
            <a:ext cx="8263283" cy="181588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&lt;properties&gt;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    &lt;project.build.sourceEncoding&gt;UTF-8&lt;/project.build.sourceEncoding&gt;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    </a:t>
            </a:r>
            <a:r>
              <a:rPr lang="en" altLang="zh-TW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r>
              <a:rPr lang="en" altLang="zh-TW" dirty="0" err="1">
                <a:solidFill>
                  <a:schemeClr val="bg1">
                    <a:lumMod val="75000"/>
                  </a:schemeClr>
                </a:solidFill>
              </a:rPr>
              <a:t>java.version</a:t>
            </a:r>
            <a:r>
              <a:rPr lang="en" altLang="zh-TW" dirty="0">
                <a:solidFill>
                  <a:schemeClr val="bg1">
                    <a:lumMod val="75000"/>
                  </a:schemeClr>
                </a:solidFill>
              </a:rPr>
              <a:t>&gt;1.8&lt;/</a:t>
            </a:r>
            <a:r>
              <a:rPr lang="en" altLang="zh-TW" dirty="0" err="1">
                <a:solidFill>
                  <a:schemeClr val="bg1">
                    <a:lumMod val="75000"/>
                  </a:schemeClr>
                </a:solidFill>
              </a:rPr>
              <a:t>java.version</a:t>
            </a:r>
            <a:r>
              <a:rPr lang="en" altLang="zh-TW" dirty="0">
                <a:solidFill>
                  <a:schemeClr val="bg1">
                    <a:lumMod val="75000"/>
                  </a:schemeClr>
                </a:solidFill>
              </a:rPr>
              <a:t>&gt;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zh-TW" altLang="en-US" dirty="0"/>
              <a:t>    &lt;spring.version</a:t>
            </a:r>
            <a:r>
              <a:rPr lang="zh-TW" altLang="en-US" dirty="0" smtClean="0"/>
              <a:t>&gt;</a:t>
            </a:r>
            <a:r>
              <a:rPr lang="en-US" altLang="zh-TW" dirty="0" smtClean="0">
                <a:solidFill>
                  <a:srgbClr val="CC66FF"/>
                </a:solidFill>
              </a:rPr>
              <a:t>5</a:t>
            </a:r>
            <a:r>
              <a:rPr lang="zh-TW" altLang="en-US" dirty="0" smtClean="0">
                <a:solidFill>
                  <a:srgbClr val="CC66FF"/>
                </a:solidFill>
              </a:rPr>
              <a:t>.</a:t>
            </a:r>
            <a:r>
              <a:rPr lang="en-US" altLang="zh-TW" dirty="0" smtClean="0">
                <a:solidFill>
                  <a:srgbClr val="CC66FF"/>
                </a:solidFill>
              </a:rPr>
              <a:t>2</a:t>
            </a:r>
            <a:r>
              <a:rPr lang="zh-TW" altLang="en-US" dirty="0" smtClean="0">
                <a:solidFill>
                  <a:srgbClr val="CC66FF"/>
                </a:solidFill>
              </a:rPr>
              <a:t>.</a:t>
            </a:r>
            <a:r>
              <a:rPr lang="en-US" altLang="zh-TW" smtClean="0">
                <a:solidFill>
                  <a:srgbClr val="CC66FF"/>
                </a:solidFill>
              </a:rPr>
              <a:t>19</a:t>
            </a:r>
            <a:r>
              <a:rPr lang="zh-TW" altLang="en-US" smtClean="0">
                <a:solidFill>
                  <a:srgbClr val="CC66FF"/>
                </a:solidFill>
              </a:rPr>
              <a:t>.RELEASE</a:t>
            </a:r>
            <a:r>
              <a:rPr lang="zh-TW" altLang="en-US" dirty="0"/>
              <a:t>&lt;/spring.version&gt;</a:t>
            </a:r>
          </a:p>
          <a:p>
            <a:r>
              <a:rPr lang="zh-TW" altLang="en-US" dirty="0">
                <a:solidFill>
                  <a:schemeClr val="bg1">
                    <a:lumMod val="75000"/>
                  </a:schemeClr>
                </a:solidFill>
              </a:rPr>
              <a:t>&lt;/properties&gt;</a:t>
            </a:r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endParaRPr lang="en-US" altLang="zh-TW" dirty="0">
              <a:solidFill>
                <a:schemeClr val="bg1">
                  <a:lumMod val="75000"/>
                </a:schemeClr>
              </a:solidFill>
            </a:endParaRPr>
          </a:p>
          <a:p>
            <a:r>
              <a:rPr lang="en-US" altLang="zh-TW" dirty="0">
                <a:solidFill>
                  <a:schemeClr val="bg1">
                    <a:lumMod val="75000"/>
                  </a:schemeClr>
                </a:solidFill>
              </a:rPr>
              <a:t>&lt;</a:t>
            </a:r>
            <a:endParaRPr lang="zh-TW" alt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199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467CED3D-FE5C-4C4B-9B58-25E1B23BE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何謂框架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EEC021C0-0C2B-6D49-B129-9D0F2F916A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579296" cy="4281488"/>
          </a:xfrm>
        </p:spPr>
        <p:txBody>
          <a:bodyPr/>
          <a:lstStyle/>
          <a:p>
            <a:r>
              <a:rPr lang="zh-TW" altLang="en-US" dirty="0"/>
              <a:t>框</a:t>
            </a:r>
            <a:endParaRPr lang="en-US" altLang="zh-TW" dirty="0"/>
          </a:p>
          <a:p>
            <a:pPr lvl="1"/>
            <a:r>
              <a:rPr lang="zh-TW" altLang="en-US" dirty="0"/>
              <a:t>範圍（解決某一範圍內的技術問題）</a:t>
            </a:r>
            <a:endParaRPr lang="en-US" altLang="zh-TW" dirty="0"/>
          </a:p>
          <a:p>
            <a:r>
              <a:rPr kumimoji="1" lang="zh-TW" altLang="en-US" dirty="0"/>
              <a:t>架</a:t>
            </a:r>
            <a:endParaRPr kumimoji="1" lang="en-US" altLang="zh-TW" dirty="0"/>
          </a:p>
          <a:p>
            <a:pPr lvl="1"/>
            <a:r>
              <a:rPr lang="zh-TW" altLang="en-US" dirty="0"/>
              <a:t>支撐（開發上實現架構流程）</a:t>
            </a:r>
            <a:endParaRPr lang="en-US" altLang="zh-TW" dirty="0"/>
          </a:p>
          <a:p>
            <a:r>
              <a:rPr lang="zh-TW" altLang="en-US" dirty="0"/>
              <a:t>框架就是一堆技術解決與整合方案的半成品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xmlns="" val="20072921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xmlns="" id="{77038538-5C4A-6548-A267-007B600E108C}"/>
              </a:ext>
            </a:extLst>
          </p:cNvPr>
          <p:cNvSpPr/>
          <p:nvPr/>
        </p:nvSpPr>
        <p:spPr>
          <a:xfrm>
            <a:off x="4341204" y="548680"/>
            <a:ext cx="4345595" cy="18466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endParaRPr lang="zh-TW" altLang="en-US" sz="6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A41B8816-2419-E840-8F80-6CD21D962026}"/>
              </a:ext>
            </a:extLst>
          </p:cNvPr>
          <p:cNvSpPr/>
          <p:nvPr/>
        </p:nvSpPr>
        <p:spPr>
          <a:xfrm>
            <a:off x="352321" y="733346"/>
            <a:ext cx="4248720" cy="501675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zh-TW" sz="1000" dirty="0"/>
              <a:t>&lt;</a:t>
            </a:r>
            <a:r>
              <a:rPr lang="en" altLang="zh-TW" sz="1000" dirty="0">
                <a:solidFill>
                  <a:srgbClr val="008000"/>
                </a:solidFill>
              </a:rPr>
              <a:t>!-- spring </a:t>
            </a:r>
            <a:r>
              <a:rPr lang="zh-TW" altLang="en-US" sz="1000" dirty="0">
                <a:solidFill>
                  <a:srgbClr val="008000"/>
                </a:solidFill>
              </a:rPr>
              <a:t>核心包 </a:t>
            </a:r>
            <a:r>
              <a:rPr lang="en-US" altLang="zh-TW" sz="1000" dirty="0">
                <a:solidFill>
                  <a:srgbClr val="008000"/>
                </a:solidFill>
              </a:rPr>
              <a:t>--&gt;</a:t>
            </a:r>
          </a:p>
          <a:p>
            <a:r>
              <a:rPr lang="en" altLang="zh-TW" sz="1000" b="1" dirty="0">
                <a:solidFill>
                  <a:srgbClr val="FF0000"/>
                </a:solidFill>
              </a:rPr>
              <a:t>&lt;dependencies&gt;</a:t>
            </a:r>
          </a:p>
          <a:p>
            <a:endParaRPr lang="en-US" altLang="zh-TW" sz="1000" dirty="0"/>
          </a:p>
          <a:p>
            <a:r>
              <a:rPr lang="en-US" altLang="zh-TW" sz="1000" dirty="0"/>
              <a:t>        &lt;</a:t>
            </a:r>
            <a:r>
              <a:rPr lang="en" altLang="zh-TW" sz="1000" dirty="0"/>
              <a:t>dependency&gt;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  <a:r>
              <a:rPr lang="en" altLang="zh-TW" sz="1000" dirty="0" err="1"/>
              <a:t>org.springframework</a:t>
            </a:r>
            <a:r>
              <a:rPr lang="en" altLang="zh-TW" sz="1000" dirty="0"/>
              <a:t>&lt;/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&gt;spring-core&lt;/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&lt;version&gt;${</a:t>
            </a:r>
            <a:r>
              <a:rPr lang="en" altLang="zh-TW" sz="1000" dirty="0" err="1"/>
              <a:t>spring.version</a:t>
            </a:r>
            <a:r>
              <a:rPr lang="en" altLang="zh-TW" sz="1000" dirty="0"/>
              <a:t>}&lt;/version&gt;</a:t>
            </a:r>
          </a:p>
          <a:p>
            <a:r>
              <a:rPr lang="en" altLang="zh-TW" sz="1000" dirty="0"/>
              <a:t>        &lt;/dependency&gt;</a:t>
            </a:r>
          </a:p>
          <a:p>
            <a:endParaRPr lang="en" altLang="zh-TW" sz="1000" dirty="0"/>
          </a:p>
          <a:p>
            <a:r>
              <a:rPr lang="en" altLang="zh-TW" sz="1000" dirty="0"/>
              <a:t>        &lt;dependency&gt;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  <a:r>
              <a:rPr lang="en" altLang="zh-TW" sz="1000" dirty="0" err="1"/>
              <a:t>org.springframework</a:t>
            </a:r>
            <a:r>
              <a:rPr lang="en" altLang="zh-TW" sz="1000" dirty="0"/>
              <a:t>&lt;/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&gt;spring-beans&lt;/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&lt;version&gt;${</a:t>
            </a:r>
            <a:r>
              <a:rPr lang="en" altLang="zh-TW" sz="1000" dirty="0" err="1"/>
              <a:t>spring.version</a:t>
            </a:r>
            <a:r>
              <a:rPr lang="en" altLang="zh-TW" sz="1000" dirty="0"/>
              <a:t>}&lt;/version&gt;</a:t>
            </a:r>
          </a:p>
          <a:p>
            <a:r>
              <a:rPr lang="en" altLang="zh-TW" sz="1000" dirty="0"/>
              <a:t>        &lt;/dependency&gt;</a:t>
            </a:r>
          </a:p>
          <a:p>
            <a:endParaRPr lang="en" altLang="zh-TW" sz="1000" dirty="0"/>
          </a:p>
          <a:p>
            <a:r>
              <a:rPr lang="en" altLang="zh-TW" sz="1000" dirty="0"/>
              <a:t>        &lt;dependency&gt;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  <a:r>
              <a:rPr lang="en" altLang="zh-TW" sz="1000" dirty="0" err="1"/>
              <a:t>org.springframework</a:t>
            </a:r>
            <a:r>
              <a:rPr lang="en" altLang="zh-TW" sz="1000" dirty="0"/>
              <a:t>&lt;/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&gt;spring-context&lt;/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&lt;version&gt;${</a:t>
            </a:r>
            <a:r>
              <a:rPr lang="en" altLang="zh-TW" sz="1000" dirty="0" err="1"/>
              <a:t>spring.version</a:t>
            </a:r>
            <a:r>
              <a:rPr lang="en" altLang="zh-TW" sz="1000" dirty="0"/>
              <a:t>}&lt;/version&gt;</a:t>
            </a:r>
          </a:p>
          <a:p>
            <a:r>
              <a:rPr lang="en" altLang="zh-TW" sz="1000" dirty="0"/>
              <a:t>        &lt;/dependency&gt;</a:t>
            </a:r>
          </a:p>
          <a:p>
            <a:endParaRPr lang="en" altLang="zh-TW" sz="1000" dirty="0"/>
          </a:p>
          <a:p>
            <a:r>
              <a:rPr lang="en" altLang="zh-TW" sz="1000" dirty="0"/>
              <a:t>        &lt;dependency&gt;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  <a:r>
              <a:rPr lang="en" altLang="zh-TW" sz="1000" dirty="0" err="1"/>
              <a:t>org.springframework</a:t>
            </a:r>
            <a:r>
              <a:rPr lang="en" altLang="zh-TW" sz="1000" dirty="0"/>
              <a:t>&lt;/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&gt;spring-expression&lt;/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&lt;version&gt;${</a:t>
            </a:r>
            <a:r>
              <a:rPr lang="en" altLang="zh-TW" sz="1000" dirty="0" err="1"/>
              <a:t>spring.version</a:t>
            </a:r>
            <a:r>
              <a:rPr lang="en" altLang="zh-TW" sz="1000" dirty="0"/>
              <a:t>}&lt;/version&gt;</a:t>
            </a:r>
          </a:p>
          <a:p>
            <a:r>
              <a:rPr lang="en" altLang="zh-TW" sz="1000" dirty="0"/>
              <a:t>        &lt;/dependency&gt;</a:t>
            </a:r>
          </a:p>
          <a:p>
            <a:endParaRPr lang="en" altLang="zh-TW" sz="1000" dirty="0"/>
          </a:p>
          <a:p>
            <a:r>
              <a:rPr lang="en" altLang="zh-TW" sz="1000" dirty="0"/>
              <a:t>        &lt;dependency&gt;  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  <a:r>
              <a:rPr lang="en" altLang="zh-TW" sz="1000" dirty="0" err="1"/>
              <a:t>org.springframework</a:t>
            </a:r>
            <a:r>
              <a:rPr lang="en" altLang="zh-TW" sz="1000" dirty="0"/>
              <a:t>&lt;/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  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&gt;spring-</a:t>
            </a:r>
            <a:r>
              <a:rPr lang="en" altLang="zh-TW" sz="1000" dirty="0" err="1"/>
              <a:t>websocket</a:t>
            </a:r>
            <a:r>
              <a:rPr lang="en" altLang="zh-TW" sz="1000" dirty="0"/>
              <a:t>&lt;/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  </a:t>
            </a:r>
          </a:p>
          <a:p>
            <a:r>
              <a:rPr lang="en" altLang="zh-TW" sz="1000" dirty="0"/>
              <a:t>            &lt;version&gt;${</a:t>
            </a:r>
            <a:r>
              <a:rPr lang="en" altLang="zh-TW" sz="1000" dirty="0" err="1"/>
              <a:t>spring.version</a:t>
            </a:r>
            <a:r>
              <a:rPr lang="en" altLang="zh-TW" sz="1000" dirty="0"/>
              <a:t>}&lt;/version&gt;  </a:t>
            </a:r>
          </a:p>
          <a:p>
            <a:r>
              <a:rPr lang="en" altLang="zh-TW" sz="1000" dirty="0"/>
              <a:t>        &lt;/dependency&gt;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A98FDB60-FC96-EF42-8713-CD5AC1A2D882}"/>
              </a:ext>
            </a:extLst>
          </p:cNvPr>
          <p:cNvSpPr/>
          <p:nvPr/>
        </p:nvSpPr>
        <p:spPr>
          <a:xfrm>
            <a:off x="4716016" y="733346"/>
            <a:ext cx="4248720" cy="54784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zh-TW" sz="1000" dirty="0">
                <a:solidFill>
                  <a:srgbClr val="008000"/>
                </a:solidFill>
              </a:rPr>
              <a:t>&lt;!-- spring </a:t>
            </a:r>
            <a:r>
              <a:rPr lang="zh-TW" altLang="en-US" sz="1000" dirty="0">
                <a:solidFill>
                  <a:srgbClr val="008000"/>
                </a:solidFill>
              </a:rPr>
              <a:t>核心包（續） </a:t>
            </a:r>
            <a:r>
              <a:rPr lang="en-US" altLang="zh-TW" sz="1000" dirty="0">
                <a:solidFill>
                  <a:srgbClr val="008000"/>
                </a:solidFill>
              </a:rPr>
              <a:t>--&gt;</a:t>
            </a:r>
          </a:p>
          <a:p>
            <a:r>
              <a:rPr lang="en-US" altLang="zh-TW" sz="1000" dirty="0"/>
              <a:t>        </a:t>
            </a:r>
            <a:endParaRPr lang="en" altLang="zh-TW" sz="1000" dirty="0"/>
          </a:p>
          <a:p>
            <a:r>
              <a:rPr lang="en" altLang="zh-TW" sz="1000" dirty="0"/>
              <a:t>        &lt;dependency&gt;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  <a:r>
              <a:rPr lang="en" altLang="zh-TW" sz="1000" dirty="0" err="1"/>
              <a:t>org.springframework</a:t>
            </a:r>
            <a:r>
              <a:rPr lang="en" altLang="zh-TW" sz="1000" dirty="0"/>
              <a:t>&lt;/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&gt;spring-</a:t>
            </a:r>
            <a:r>
              <a:rPr lang="en" altLang="zh-TW" sz="1000" dirty="0" err="1"/>
              <a:t>tx</a:t>
            </a:r>
            <a:r>
              <a:rPr lang="en" altLang="zh-TW" sz="1000" dirty="0"/>
              <a:t>&lt;/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&lt;version&gt;${</a:t>
            </a:r>
            <a:r>
              <a:rPr lang="en" altLang="zh-TW" sz="1000" dirty="0" err="1"/>
              <a:t>spring.version</a:t>
            </a:r>
            <a:r>
              <a:rPr lang="en" altLang="zh-TW" sz="1000" dirty="0"/>
              <a:t>}&lt;/version&gt;</a:t>
            </a:r>
          </a:p>
          <a:p>
            <a:r>
              <a:rPr lang="en" altLang="zh-TW" sz="1000" dirty="0"/>
              <a:t>        &lt;/dependency&gt;</a:t>
            </a:r>
          </a:p>
          <a:p>
            <a:endParaRPr lang="en" altLang="zh-TW" sz="1000" dirty="0"/>
          </a:p>
          <a:p>
            <a:r>
              <a:rPr lang="en" altLang="zh-TW" sz="1000" dirty="0"/>
              <a:t>        &lt;dependency&gt;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  <a:r>
              <a:rPr lang="en" altLang="zh-TW" sz="1000" dirty="0" err="1"/>
              <a:t>org.springframework</a:t>
            </a:r>
            <a:r>
              <a:rPr lang="en" altLang="zh-TW" sz="1000" dirty="0"/>
              <a:t>&lt;/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&gt;spring-</a:t>
            </a:r>
            <a:r>
              <a:rPr lang="en" altLang="zh-TW" sz="1000" dirty="0" err="1"/>
              <a:t>jdbc</a:t>
            </a:r>
            <a:r>
              <a:rPr lang="en" altLang="zh-TW" sz="1000" dirty="0"/>
              <a:t>&lt;/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&lt;version&gt;${</a:t>
            </a:r>
            <a:r>
              <a:rPr lang="en" altLang="zh-TW" sz="1000" dirty="0" err="1"/>
              <a:t>spring.version</a:t>
            </a:r>
            <a:r>
              <a:rPr lang="en" altLang="zh-TW" sz="1000" dirty="0"/>
              <a:t>}&lt;/version&gt;</a:t>
            </a:r>
          </a:p>
          <a:p>
            <a:r>
              <a:rPr lang="en" altLang="zh-TW" sz="1000" dirty="0"/>
              <a:t>        &lt;/dependency&gt;</a:t>
            </a:r>
          </a:p>
          <a:p>
            <a:endParaRPr lang="en" altLang="zh-TW" sz="1000" dirty="0"/>
          </a:p>
          <a:p>
            <a:r>
              <a:rPr lang="zh-TW" altLang="en-US" sz="1000" dirty="0"/>
              <a:t>        </a:t>
            </a:r>
            <a:r>
              <a:rPr lang="en" altLang="zh-TW" sz="1000" dirty="0"/>
              <a:t>&lt;dependency&gt;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  <a:r>
              <a:rPr lang="en" altLang="zh-TW" sz="1000" dirty="0" err="1"/>
              <a:t>org.springframework</a:t>
            </a:r>
            <a:r>
              <a:rPr lang="en" altLang="zh-TW" sz="1000" dirty="0"/>
              <a:t>&lt;/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&gt;spring-web&lt;/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&lt;version&gt;${</a:t>
            </a:r>
            <a:r>
              <a:rPr lang="en" altLang="zh-TW" sz="1000" dirty="0" err="1"/>
              <a:t>spring.version</a:t>
            </a:r>
            <a:r>
              <a:rPr lang="en" altLang="zh-TW" sz="1000" dirty="0"/>
              <a:t>}&lt;/version&gt;</a:t>
            </a:r>
          </a:p>
          <a:p>
            <a:r>
              <a:rPr lang="en" altLang="zh-TW" sz="1000" dirty="0"/>
              <a:t>        &lt;/dependency&gt;</a:t>
            </a:r>
          </a:p>
          <a:p>
            <a:endParaRPr lang="en" altLang="zh-TW" sz="1000" dirty="0"/>
          </a:p>
          <a:p>
            <a:r>
              <a:rPr lang="en" altLang="zh-TW" sz="1000" dirty="0"/>
              <a:t>        &lt;dependency&gt;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  <a:r>
              <a:rPr lang="en" altLang="zh-TW" sz="1000" dirty="0" err="1"/>
              <a:t>org.springframework</a:t>
            </a:r>
            <a:r>
              <a:rPr lang="en" altLang="zh-TW" sz="1000" dirty="0"/>
              <a:t>&lt;/</a:t>
            </a:r>
            <a:r>
              <a:rPr lang="en" altLang="zh-TW" sz="1000" dirty="0" err="1"/>
              <a:t>groupId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&gt;spring-</a:t>
            </a:r>
            <a:r>
              <a:rPr lang="en" altLang="zh-TW" sz="1000" dirty="0" err="1"/>
              <a:t>webmvc</a:t>
            </a:r>
            <a:r>
              <a:rPr lang="en" altLang="zh-TW" sz="1000" dirty="0"/>
              <a:t>&lt;/</a:t>
            </a:r>
            <a:r>
              <a:rPr lang="en" altLang="zh-TW" sz="1000" dirty="0" err="1"/>
              <a:t>artifactId</a:t>
            </a:r>
            <a:r>
              <a:rPr lang="en" altLang="zh-TW" sz="1000" dirty="0"/>
              <a:t>&gt;</a:t>
            </a:r>
          </a:p>
          <a:p>
            <a:r>
              <a:rPr lang="en" altLang="zh-TW" sz="1000" dirty="0"/>
              <a:t>            &lt;version&gt;${</a:t>
            </a:r>
            <a:r>
              <a:rPr lang="en" altLang="zh-TW" sz="1000" dirty="0" err="1"/>
              <a:t>spring.version</a:t>
            </a:r>
            <a:r>
              <a:rPr lang="en" altLang="zh-TW" sz="1000" dirty="0"/>
              <a:t>}&lt;/version&gt;</a:t>
            </a:r>
          </a:p>
          <a:p>
            <a:r>
              <a:rPr lang="en" altLang="zh-TW" sz="1000" dirty="0"/>
              <a:t>        &lt;/dependency&gt;</a:t>
            </a:r>
          </a:p>
          <a:p>
            <a:endParaRPr lang="en" altLang="zh-TW" sz="1000" dirty="0"/>
          </a:p>
          <a:p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        &lt;dependency&gt;</a:t>
            </a:r>
          </a:p>
          <a:p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	&lt;</a:t>
            </a:r>
            <a:r>
              <a:rPr lang="en" altLang="zh-TW" sz="1000" dirty="0" err="1">
                <a:solidFill>
                  <a:schemeClr val="bg1">
                    <a:lumMod val="65000"/>
                  </a:schemeClr>
                </a:solidFill>
              </a:rPr>
              <a:t>groupId</a:t>
            </a:r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" altLang="zh-TW" sz="1000" dirty="0" err="1">
                <a:solidFill>
                  <a:schemeClr val="bg1">
                    <a:lumMod val="65000"/>
                  </a:schemeClr>
                </a:solidFill>
              </a:rPr>
              <a:t>junit</a:t>
            </a:r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&lt;/</a:t>
            </a:r>
            <a:r>
              <a:rPr lang="en" altLang="zh-TW" sz="1000" dirty="0" err="1">
                <a:solidFill>
                  <a:schemeClr val="bg1">
                    <a:lumMod val="65000"/>
                  </a:schemeClr>
                </a:solidFill>
              </a:rPr>
              <a:t>groupId</a:t>
            </a:r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&gt;</a:t>
            </a:r>
          </a:p>
          <a:p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	&lt;</a:t>
            </a:r>
            <a:r>
              <a:rPr lang="en" altLang="zh-TW" sz="1000" dirty="0" err="1">
                <a:solidFill>
                  <a:schemeClr val="bg1">
                    <a:lumMod val="65000"/>
                  </a:schemeClr>
                </a:solidFill>
              </a:rPr>
              <a:t>artifactId</a:t>
            </a:r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&gt;</a:t>
            </a:r>
            <a:r>
              <a:rPr lang="en" altLang="zh-TW" sz="1000" dirty="0" err="1">
                <a:solidFill>
                  <a:schemeClr val="bg1">
                    <a:lumMod val="65000"/>
                  </a:schemeClr>
                </a:solidFill>
              </a:rPr>
              <a:t>junit</a:t>
            </a:r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&lt;/</a:t>
            </a:r>
            <a:r>
              <a:rPr lang="en" altLang="zh-TW" sz="1000" dirty="0" err="1">
                <a:solidFill>
                  <a:schemeClr val="bg1">
                    <a:lumMod val="65000"/>
                  </a:schemeClr>
                </a:solidFill>
              </a:rPr>
              <a:t>artifactId</a:t>
            </a:r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&gt;</a:t>
            </a:r>
          </a:p>
          <a:p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	&lt;version&gt;4.11&lt;/version&gt;</a:t>
            </a:r>
          </a:p>
          <a:p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	&lt;scope&gt;test&lt;/scope&gt;</a:t>
            </a:r>
          </a:p>
          <a:p>
            <a:r>
              <a:rPr lang="en" altLang="zh-TW" sz="1000" dirty="0">
                <a:solidFill>
                  <a:schemeClr val="bg1">
                    <a:lumMod val="65000"/>
                  </a:schemeClr>
                </a:solidFill>
              </a:rPr>
              <a:t>        &lt;/dependency&gt;</a:t>
            </a:r>
          </a:p>
          <a:p>
            <a:endParaRPr lang="en" altLang="zh-TW" sz="1000" dirty="0"/>
          </a:p>
          <a:p>
            <a:r>
              <a:rPr lang="en" altLang="zh-TW" sz="1000" b="1" dirty="0">
                <a:solidFill>
                  <a:srgbClr val="FF0000"/>
                </a:solidFill>
              </a:rPr>
              <a:t>&lt;/dependencies&gt;</a:t>
            </a:r>
          </a:p>
          <a:p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xmlns="" val="35821721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288" y="836613"/>
            <a:ext cx="7993136" cy="792162"/>
          </a:xfrm>
        </p:spPr>
        <p:txBody>
          <a:bodyPr/>
          <a:lstStyle/>
          <a:p>
            <a:r>
              <a:rPr kumimoji="1" lang="zh-CN" altLang="en-US" sz="3600" dirty="0"/>
              <a:t>建立</a:t>
            </a:r>
            <a:r>
              <a:rPr kumimoji="1" lang="en-US" altLang="zh-CN" sz="3600" dirty="0"/>
              <a:t> </a:t>
            </a:r>
            <a:r>
              <a:rPr kumimoji="1" lang="en-US" altLang="zh-CN" sz="3600" dirty="0" err="1"/>
              <a:t>applicationContext.xml</a:t>
            </a:r>
            <a:endParaRPr kumimoji="1" lang="zh-TW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ADD2F94-32F0-0744-894C-F7777DA13612}"/>
              </a:ext>
            </a:extLst>
          </p:cNvPr>
          <p:cNvSpPr/>
          <p:nvPr/>
        </p:nvSpPr>
        <p:spPr>
          <a:xfrm>
            <a:off x="503548" y="2492896"/>
            <a:ext cx="9325036" cy="300082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900" dirty="0">
                <a:solidFill>
                  <a:schemeClr val="tx1"/>
                </a:solidFill>
              </a:rPr>
              <a:t>&lt;?xml version="1.0" encoding="UTF-8"?&gt;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&lt;beans </a:t>
            </a:r>
            <a:r>
              <a:rPr lang="en" altLang="zh-TW" sz="900" dirty="0" err="1">
                <a:solidFill>
                  <a:schemeClr val="tx1"/>
                </a:solidFill>
              </a:rPr>
              <a:t>xmlns</a:t>
            </a:r>
            <a:r>
              <a:rPr lang="en" altLang="zh-TW" sz="900" dirty="0">
                <a:solidFill>
                  <a:schemeClr val="tx1"/>
                </a:solidFill>
              </a:rPr>
              <a:t>="http://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/schema/beans"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</a:t>
            </a:r>
            <a:r>
              <a:rPr lang="en" altLang="zh-TW" sz="900" dirty="0" err="1">
                <a:solidFill>
                  <a:schemeClr val="tx1"/>
                </a:solidFill>
              </a:rPr>
              <a:t>xmlns:xsi</a:t>
            </a:r>
            <a:r>
              <a:rPr lang="en" altLang="zh-TW" sz="900" dirty="0">
                <a:solidFill>
                  <a:schemeClr val="tx1"/>
                </a:solidFill>
              </a:rPr>
              <a:t>="http://www.w3.org/2001/</a:t>
            </a:r>
            <a:r>
              <a:rPr lang="en" altLang="zh-TW" sz="900" dirty="0" err="1">
                <a:solidFill>
                  <a:schemeClr val="tx1"/>
                </a:solidFill>
              </a:rPr>
              <a:t>XMLSchema</a:t>
            </a:r>
            <a:r>
              <a:rPr lang="en" altLang="zh-TW" sz="900" dirty="0">
                <a:solidFill>
                  <a:schemeClr val="tx1"/>
                </a:solidFill>
              </a:rPr>
              <a:t>-instance"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</a:t>
            </a:r>
            <a:r>
              <a:rPr lang="en" altLang="zh-TW" sz="900" dirty="0" err="1">
                <a:solidFill>
                  <a:schemeClr val="tx1"/>
                </a:solidFill>
              </a:rPr>
              <a:t>xmlns:aop</a:t>
            </a:r>
            <a:r>
              <a:rPr lang="en" altLang="zh-TW" sz="900" dirty="0">
                <a:solidFill>
                  <a:schemeClr val="tx1"/>
                </a:solidFill>
              </a:rPr>
              <a:t>="http://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</a:t>
            </a:r>
            <a:r>
              <a:rPr lang="en" altLang="zh-TW" sz="900" dirty="0" err="1">
                <a:solidFill>
                  <a:schemeClr val="tx1"/>
                </a:solidFill>
              </a:rPr>
              <a:t>aop</a:t>
            </a:r>
            <a:r>
              <a:rPr lang="en" altLang="zh-TW" sz="900" dirty="0">
                <a:solidFill>
                  <a:schemeClr val="tx1"/>
                </a:solidFill>
              </a:rPr>
              <a:t>"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</a:t>
            </a:r>
            <a:r>
              <a:rPr lang="en" altLang="zh-TW" sz="900" dirty="0" err="1">
                <a:solidFill>
                  <a:schemeClr val="tx1"/>
                </a:solidFill>
              </a:rPr>
              <a:t>xmlns:c</a:t>
            </a:r>
            <a:r>
              <a:rPr lang="en" altLang="zh-TW" sz="900" dirty="0">
                <a:solidFill>
                  <a:schemeClr val="tx1"/>
                </a:solidFill>
              </a:rPr>
              <a:t>="http://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/schema/c"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</a:t>
            </a:r>
            <a:r>
              <a:rPr lang="en" altLang="zh-TW" sz="900" dirty="0" err="1">
                <a:solidFill>
                  <a:schemeClr val="tx1"/>
                </a:solidFill>
              </a:rPr>
              <a:t>xmlns:context</a:t>
            </a:r>
            <a:r>
              <a:rPr lang="en" altLang="zh-TW" sz="900" dirty="0">
                <a:solidFill>
                  <a:schemeClr val="tx1"/>
                </a:solidFill>
              </a:rPr>
              <a:t>="http://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/schema/context"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</a:t>
            </a:r>
            <a:r>
              <a:rPr lang="en" altLang="zh-TW" sz="900" dirty="0" err="1">
                <a:solidFill>
                  <a:schemeClr val="tx1"/>
                </a:solidFill>
              </a:rPr>
              <a:t>xmlns:mvc</a:t>
            </a:r>
            <a:r>
              <a:rPr lang="en" altLang="zh-TW" sz="900" dirty="0">
                <a:solidFill>
                  <a:schemeClr val="tx1"/>
                </a:solidFill>
              </a:rPr>
              <a:t>="http://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</a:t>
            </a:r>
            <a:r>
              <a:rPr lang="en" altLang="zh-TW" sz="900" dirty="0" err="1">
                <a:solidFill>
                  <a:schemeClr val="tx1"/>
                </a:solidFill>
              </a:rPr>
              <a:t>mvc</a:t>
            </a:r>
            <a:r>
              <a:rPr lang="en" altLang="zh-TW" sz="900" dirty="0">
                <a:solidFill>
                  <a:schemeClr val="tx1"/>
                </a:solidFill>
              </a:rPr>
              <a:t>"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</a:t>
            </a:r>
            <a:r>
              <a:rPr lang="en" altLang="zh-TW" sz="900" dirty="0" err="1">
                <a:solidFill>
                  <a:schemeClr val="tx1"/>
                </a:solidFill>
              </a:rPr>
              <a:t>xmlns:p</a:t>
            </a:r>
            <a:r>
              <a:rPr lang="en" altLang="zh-TW" sz="900" dirty="0">
                <a:solidFill>
                  <a:schemeClr val="tx1"/>
                </a:solidFill>
              </a:rPr>
              <a:t>="http://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/schema/p"	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</a:t>
            </a:r>
            <a:r>
              <a:rPr lang="en" altLang="zh-TW" sz="900" dirty="0" err="1">
                <a:solidFill>
                  <a:schemeClr val="tx1"/>
                </a:solidFill>
              </a:rPr>
              <a:t>xmlns:lang</a:t>
            </a:r>
            <a:r>
              <a:rPr lang="en" altLang="zh-TW" sz="900" dirty="0">
                <a:solidFill>
                  <a:schemeClr val="tx1"/>
                </a:solidFill>
              </a:rPr>
              <a:t>="http://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/schema/lang"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</a:t>
            </a:r>
            <a:r>
              <a:rPr lang="en" altLang="zh-TW" sz="900" dirty="0" err="1">
                <a:solidFill>
                  <a:schemeClr val="tx1"/>
                </a:solidFill>
              </a:rPr>
              <a:t>xmlns:util</a:t>
            </a:r>
            <a:r>
              <a:rPr lang="en" altLang="zh-TW" sz="900" dirty="0">
                <a:solidFill>
                  <a:schemeClr val="tx1"/>
                </a:solidFill>
              </a:rPr>
              <a:t>="http://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/schema/util"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</a:t>
            </a:r>
            <a:r>
              <a:rPr lang="en" altLang="zh-TW" sz="900" dirty="0" err="1">
                <a:solidFill>
                  <a:schemeClr val="tx1"/>
                </a:solidFill>
              </a:rPr>
              <a:t>xmlns:tx</a:t>
            </a:r>
            <a:r>
              <a:rPr lang="en" altLang="zh-TW" sz="900" dirty="0">
                <a:solidFill>
                  <a:schemeClr val="tx1"/>
                </a:solidFill>
              </a:rPr>
              <a:t>="http://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</a:t>
            </a:r>
            <a:r>
              <a:rPr lang="en" altLang="zh-TW" sz="900" dirty="0" err="1">
                <a:solidFill>
                  <a:schemeClr val="tx1"/>
                </a:solidFill>
              </a:rPr>
              <a:t>tx</a:t>
            </a:r>
            <a:r>
              <a:rPr lang="en" altLang="zh-TW" sz="900" dirty="0">
                <a:solidFill>
                  <a:schemeClr val="tx1"/>
                </a:solidFill>
              </a:rPr>
              <a:t>"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</a:t>
            </a:r>
            <a:r>
              <a:rPr lang="en" altLang="zh-TW" sz="900" dirty="0" err="1">
                <a:solidFill>
                  <a:schemeClr val="tx1"/>
                </a:solidFill>
              </a:rPr>
              <a:t>xsi:schemaLocation</a:t>
            </a:r>
            <a:r>
              <a:rPr lang="en" altLang="zh-TW" sz="900" dirty="0">
                <a:solidFill>
                  <a:schemeClr val="tx1"/>
                </a:solidFill>
              </a:rPr>
              <a:t>="http://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/schema/beans 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/schema/beans/spring-</a:t>
            </a:r>
            <a:r>
              <a:rPr lang="en" altLang="zh-TW" sz="900" dirty="0" err="1">
                <a:solidFill>
                  <a:schemeClr val="tx1"/>
                </a:solidFill>
              </a:rPr>
              <a:t>beans.xsd</a:t>
            </a:r>
            <a:endParaRPr lang="en" altLang="zh-TW" sz="900" dirty="0">
              <a:solidFill>
                <a:schemeClr val="tx1"/>
              </a:solidFill>
            </a:endParaRPr>
          </a:p>
          <a:p>
            <a:r>
              <a:rPr lang="en" altLang="zh-TW" sz="900" dirty="0">
                <a:solidFill>
                  <a:schemeClr val="tx1"/>
                </a:solidFill>
              </a:rPr>
              <a:t>		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</a:t>
            </a:r>
            <a:r>
              <a:rPr lang="en" altLang="zh-TW" sz="900" dirty="0" err="1">
                <a:solidFill>
                  <a:schemeClr val="tx1"/>
                </a:solidFill>
              </a:rPr>
              <a:t>aop</a:t>
            </a:r>
            <a:r>
              <a:rPr lang="en" altLang="zh-TW" sz="900" dirty="0">
                <a:solidFill>
                  <a:schemeClr val="tx1"/>
                </a:solidFill>
              </a:rPr>
              <a:t> 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</a:t>
            </a:r>
            <a:r>
              <a:rPr lang="en" altLang="zh-TW" sz="900" dirty="0" err="1">
                <a:solidFill>
                  <a:schemeClr val="tx1"/>
                </a:solidFill>
              </a:rPr>
              <a:t>aop</a:t>
            </a:r>
            <a:r>
              <a:rPr lang="en" altLang="zh-TW" sz="900" dirty="0">
                <a:solidFill>
                  <a:schemeClr val="tx1"/>
                </a:solidFill>
              </a:rPr>
              <a:t>/spring-aop-4.3.xsd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	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/schema/context 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/schema/context/spring-context-4.3.xsd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	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</a:t>
            </a:r>
            <a:r>
              <a:rPr lang="en" altLang="zh-TW" sz="900" dirty="0" err="1">
                <a:solidFill>
                  <a:schemeClr val="tx1"/>
                </a:solidFill>
              </a:rPr>
              <a:t>mvc</a:t>
            </a:r>
            <a:r>
              <a:rPr lang="en" altLang="zh-TW" sz="900" dirty="0">
                <a:solidFill>
                  <a:schemeClr val="tx1"/>
                </a:solidFill>
              </a:rPr>
              <a:t> 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</a:t>
            </a:r>
            <a:r>
              <a:rPr lang="en" altLang="zh-TW" sz="900" dirty="0" err="1">
                <a:solidFill>
                  <a:schemeClr val="tx1"/>
                </a:solidFill>
              </a:rPr>
              <a:t>mvc</a:t>
            </a:r>
            <a:r>
              <a:rPr lang="en" altLang="zh-TW" sz="900" dirty="0">
                <a:solidFill>
                  <a:schemeClr val="tx1"/>
                </a:solidFill>
              </a:rPr>
              <a:t>/spring-mvc-4.3.xsd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	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/schema/lang 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/schema/lang/spring-lang-4.3.xsd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	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/schema/util 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/schema/util/spring-util-4.3.xsd</a:t>
            </a:r>
          </a:p>
          <a:p>
            <a:r>
              <a:rPr lang="en" altLang="zh-TW" sz="900" dirty="0">
                <a:solidFill>
                  <a:schemeClr val="tx1"/>
                </a:solidFill>
              </a:rPr>
              <a:t>		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</a:t>
            </a:r>
            <a:r>
              <a:rPr lang="en" altLang="zh-TW" sz="900" dirty="0" err="1">
                <a:solidFill>
                  <a:schemeClr val="tx1"/>
                </a:solidFill>
              </a:rPr>
              <a:t>tx</a:t>
            </a:r>
            <a:r>
              <a:rPr lang="en" altLang="zh-TW" sz="900" dirty="0">
                <a:solidFill>
                  <a:schemeClr val="tx1"/>
                </a:solidFill>
              </a:rPr>
              <a:t> http://</a:t>
            </a:r>
            <a:r>
              <a:rPr lang="en" altLang="zh-TW" sz="900" dirty="0" err="1">
                <a:solidFill>
                  <a:schemeClr val="tx1"/>
                </a:solidFill>
              </a:rPr>
              <a:t>www.springframework.org</a:t>
            </a:r>
            <a:r>
              <a:rPr lang="en" altLang="zh-TW" sz="900" dirty="0">
                <a:solidFill>
                  <a:schemeClr val="tx1"/>
                </a:solidFill>
              </a:rPr>
              <a:t>/schema/</a:t>
            </a:r>
            <a:r>
              <a:rPr lang="en" altLang="zh-TW" sz="900" dirty="0" err="1">
                <a:solidFill>
                  <a:schemeClr val="tx1"/>
                </a:solidFill>
              </a:rPr>
              <a:t>tx</a:t>
            </a:r>
            <a:r>
              <a:rPr lang="en" altLang="zh-TW" sz="900" dirty="0">
                <a:solidFill>
                  <a:schemeClr val="tx1"/>
                </a:solidFill>
              </a:rPr>
              <a:t>/spring-tx-4.3.xsd"&gt;</a:t>
            </a:r>
            <a:r>
              <a:rPr lang="zh-TW" altLang="en-US" sz="900" dirty="0">
                <a:solidFill>
                  <a:schemeClr val="tx1"/>
                </a:solidFill>
              </a:rPr>
              <a:t>    </a:t>
            </a:r>
          </a:p>
          <a:p>
            <a:r>
              <a:rPr lang="zh-TW" altLang="en-US" sz="900" dirty="0">
                <a:solidFill>
                  <a:schemeClr val="tx1"/>
                </a:solidFill>
              </a:rPr>
              <a:t>    </a:t>
            </a:r>
            <a:endParaRPr lang="en-US" altLang="zh-TW" sz="900" dirty="0">
              <a:solidFill>
                <a:schemeClr val="tx1"/>
              </a:solidFill>
            </a:endParaRPr>
          </a:p>
          <a:p>
            <a:r>
              <a:rPr lang="en-US" altLang="zh-TW" sz="900" dirty="0">
                <a:solidFill>
                  <a:schemeClr val="tx1"/>
                </a:solidFill>
              </a:rPr>
              <a:t>	</a:t>
            </a:r>
            <a:endParaRPr lang="zh-TW" altLang="en-US" sz="900" dirty="0">
              <a:solidFill>
                <a:schemeClr val="tx1"/>
              </a:solidFill>
            </a:endParaRPr>
          </a:p>
          <a:p>
            <a:r>
              <a:rPr lang="zh-TW" altLang="en-US" sz="900" dirty="0">
                <a:solidFill>
                  <a:schemeClr val="tx1"/>
                </a:solidFill>
              </a:rPr>
              <a:t>&lt;/beans&gt;</a:t>
            </a: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xmlns="" id="{7CD126A5-3397-4248-89B5-50EC5FAD6868}"/>
              </a:ext>
            </a:extLst>
          </p:cNvPr>
          <p:cNvSpPr txBox="1"/>
          <p:nvPr/>
        </p:nvSpPr>
        <p:spPr>
          <a:xfrm>
            <a:off x="503548" y="1732444"/>
            <a:ext cx="8136904" cy="58477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zh-TW" altLang="en-US" dirty="0"/>
              <a:t>於</a:t>
            </a:r>
            <a:r>
              <a:rPr kumimoji="1" lang="en-US" altLang="zh-TW" dirty="0"/>
              <a:t> Eclipse </a:t>
            </a:r>
            <a:r>
              <a:rPr kumimoji="1" lang="zh-TW" altLang="en-US" dirty="0"/>
              <a:t>專案中建立</a:t>
            </a:r>
            <a:r>
              <a:rPr kumimoji="1" lang="en-US" altLang="zh-TW" dirty="0"/>
              <a:t> Source Folder</a:t>
            </a:r>
            <a:r>
              <a:rPr kumimoji="1" lang="zh-TW" altLang="en-US" dirty="0"/>
              <a:t> ：</a:t>
            </a:r>
            <a:r>
              <a:rPr kumimoji="1" lang="en-US" altLang="zh-TW" dirty="0"/>
              <a:t> conf</a:t>
            </a:r>
          </a:p>
          <a:p>
            <a:r>
              <a:rPr lang="en-US" altLang="zh-TW" dirty="0"/>
              <a:t>conf/</a:t>
            </a:r>
            <a:r>
              <a:rPr lang="en-US" altLang="zh-TW" dirty="0" err="1"/>
              <a:t>applicationContext.xml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01189615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9724947-FE6F-874F-809E-E2DE47D3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sz="2800" dirty="0" err="1"/>
              <a:t>xmlns</a:t>
            </a:r>
            <a:r>
              <a:rPr lang="zh-TW" altLang="en-US" sz="2800" dirty="0"/>
              <a:t>、</a:t>
            </a:r>
            <a:r>
              <a:rPr lang="en-US" altLang="zh-TW" sz="2800" dirty="0" err="1"/>
              <a:t>xmlns:xsi</a:t>
            </a:r>
            <a:r>
              <a:rPr lang="zh-TW" altLang="en-US" sz="2800" dirty="0"/>
              <a:t>與</a:t>
            </a:r>
            <a:r>
              <a:rPr lang="en-US" altLang="zh-TW" sz="2800" dirty="0" err="1"/>
              <a:t>xsi:schemaLocation</a:t>
            </a:r>
            <a:endParaRPr kumimoji="1" lang="zh-TW" altLang="en-US" sz="28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5136AEF-58AF-2946-9320-1DFD54194B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844675"/>
            <a:ext cx="8579296" cy="4281488"/>
          </a:xfrm>
        </p:spPr>
        <p:txBody>
          <a:bodyPr/>
          <a:lstStyle/>
          <a:p>
            <a:r>
              <a:rPr lang="en-US" altLang="zh-TW" sz="2800" dirty="0" err="1"/>
              <a:t>xmlns</a:t>
            </a:r>
            <a:endParaRPr lang="en-US" altLang="zh-TW" sz="2800" dirty="0"/>
          </a:p>
          <a:p>
            <a:pPr lvl="1"/>
            <a:r>
              <a:rPr lang="en-US" altLang="zh-TW" sz="2600" dirty="0"/>
              <a:t>namespace </a:t>
            </a:r>
            <a:r>
              <a:rPr lang="zh-TW" altLang="en-US" sz="2600" dirty="0"/>
              <a:t>命名空間（不需有前置詞）</a:t>
            </a:r>
            <a:endParaRPr lang="en-US" altLang="zh-TW" sz="2600" dirty="0"/>
          </a:p>
          <a:p>
            <a:r>
              <a:rPr lang="en-US" altLang="zh-TW" sz="2800" dirty="0" err="1"/>
              <a:t>xmlns:xsi</a:t>
            </a:r>
            <a:endParaRPr lang="en-US" altLang="zh-TW" sz="2800" dirty="0"/>
          </a:p>
          <a:p>
            <a:pPr lvl="1"/>
            <a:r>
              <a:rPr lang="zh-TW" altLang="en-US" sz="2600" dirty="0"/>
              <a:t>具有前置詞「</a:t>
            </a:r>
            <a:r>
              <a:rPr lang="en-US" altLang="zh-TW" sz="2600" dirty="0" err="1"/>
              <a:t>xsi</a:t>
            </a:r>
            <a:r>
              <a:rPr lang="zh-TW" altLang="en-US" sz="2600" dirty="0"/>
              <a:t>」的命名空間</a:t>
            </a:r>
            <a:endParaRPr lang="en-US" altLang="zh-TW" sz="2600" dirty="0"/>
          </a:p>
          <a:p>
            <a:pPr lvl="1"/>
            <a:r>
              <a:rPr lang="en-US" altLang="zh-TW" sz="2600" dirty="0" err="1"/>
              <a:t>xsi:schemaLocation</a:t>
            </a:r>
            <a:endParaRPr lang="en-US" altLang="zh-TW" sz="2600" dirty="0"/>
          </a:p>
          <a:p>
            <a:pPr lvl="2"/>
            <a:r>
              <a:rPr lang="zh-TW" altLang="en-US" sz="2000" dirty="0"/>
              <a:t>是</a:t>
            </a:r>
            <a:r>
              <a:rPr lang="en-US" altLang="zh-TW" sz="2000" dirty="0"/>
              <a:t> </a:t>
            </a:r>
            <a:r>
              <a:rPr lang="en-US" altLang="zh-TW" sz="2000" dirty="0" err="1"/>
              <a:t>xsi</a:t>
            </a:r>
            <a:r>
              <a:rPr lang="en-US" altLang="zh-TW" sz="2000" dirty="0"/>
              <a:t> </a:t>
            </a:r>
            <a:r>
              <a:rPr lang="zh-TW" altLang="en-US" sz="2000" dirty="0"/>
              <a:t>裡的</a:t>
            </a:r>
            <a:r>
              <a:rPr lang="en-US" altLang="zh-TW" sz="2000" dirty="0"/>
              <a:t> </a:t>
            </a:r>
            <a:r>
              <a:rPr lang="en-US" altLang="zh-TW" sz="2000" dirty="0" err="1"/>
              <a:t>schemaLocartion</a:t>
            </a:r>
            <a:r>
              <a:rPr lang="en-US" altLang="zh-TW" sz="2000" dirty="0"/>
              <a:t> </a:t>
            </a:r>
            <a:r>
              <a:rPr lang="zh-TW" altLang="en-US" sz="2000" dirty="0"/>
              <a:t>屬性</a:t>
            </a:r>
            <a:endParaRPr lang="en-US" altLang="zh-TW" sz="2000" dirty="0"/>
          </a:p>
          <a:p>
            <a:pPr lvl="3"/>
            <a:r>
              <a:rPr lang="zh-TW" altLang="en-US" sz="1600" dirty="0"/>
              <a:t>它定義了</a:t>
            </a:r>
            <a:r>
              <a:rPr lang="en-US" altLang="zh-TW" sz="1600" dirty="0"/>
              <a:t>XML Namespace</a:t>
            </a:r>
            <a:r>
              <a:rPr lang="zh-TW" altLang="en-US" sz="1600" dirty="0"/>
              <a:t>和對應的</a:t>
            </a:r>
            <a:r>
              <a:rPr lang="en-US" altLang="zh-TW" sz="1600" dirty="0"/>
              <a:t>XSD</a:t>
            </a:r>
            <a:r>
              <a:rPr lang="zh-TW" altLang="en-US" sz="1600" dirty="0"/>
              <a:t>（</a:t>
            </a:r>
            <a:r>
              <a:rPr lang="en-US" altLang="zh-TW" sz="1600" dirty="0"/>
              <a:t>Xml Schema Definition</a:t>
            </a:r>
            <a:r>
              <a:rPr lang="zh-TW" altLang="en-US" sz="1600" dirty="0"/>
              <a:t>）文件的位置的關係。它的值由一個或多個</a:t>
            </a:r>
            <a:r>
              <a:rPr lang="en-US" altLang="zh-TW" sz="1600" dirty="0"/>
              <a:t>URI</a:t>
            </a:r>
            <a:r>
              <a:rPr lang="zh-TW" altLang="en-US" sz="1600" dirty="0"/>
              <a:t>引用對組成，兩個</a:t>
            </a:r>
            <a:r>
              <a:rPr lang="en-US" altLang="zh-TW" sz="1600" dirty="0"/>
              <a:t>URI</a:t>
            </a:r>
            <a:r>
              <a:rPr lang="zh-TW" altLang="en-US" sz="1600" dirty="0"/>
              <a:t>之間以空白符分隔（空格和換行均可）。第一個</a:t>
            </a:r>
            <a:r>
              <a:rPr lang="en-US" altLang="zh-TW" sz="1600" dirty="0"/>
              <a:t>URI</a:t>
            </a:r>
            <a:r>
              <a:rPr lang="zh-TW" altLang="en-US" sz="1600" dirty="0"/>
              <a:t>是定義的</a:t>
            </a:r>
            <a:r>
              <a:rPr lang="en-US" altLang="zh-TW" sz="1600" dirty="0"/>
              <a:t>XML Namespace</a:t>
            </a:r>
            <a:r>
              <a:rPr lang="zh-TW" altLang="en-US" sz="1600" dirty="0"/>
              <a:t>的值，第二個</a:t>
            </a:r>
            <a:r>
              <a:rPr lang="en-US" altLang="zh-TW" sz="1600" dirty="0"/>
              <a:t>URI</a:t>
            </a:r>
            <a:r>
              <a:rPr lang="zh-TW" altLang="en-US" sz="1600" dirty="0"/>
              <a:t>給出</a:t>
            </a:r>
            <a:r>
              <a:rPr lang="en-US" altLang="zh-TW" sz="1600" dirty="0"/>
              <a:t>Schema</a:t>
            </a:r>
            <a:r>
              <a:rPr lang="zh-TW" altLang="en-US" sz="1600" dirty="0"/>
              <a:t>文件的位置，</a:t>
            </a:r>
            <a:r>
              <a:rPr lang="en-US" altLang="zh-TW" sz="1600" dirty="0"/>
              <a:t>Schema</a:t>
            </a:r>
            <a:r>
              <a:rPr lang="zh-TW" altLang="en-US" sz="1600" dirty="0"/>
              <a:t>處理器將從這個位置讀取</a:t>
            </a:r>
            <a:r>
              <a:rPr lang="en-US" altLang="zh-TW" sz="1600" dirty="0"/>
              <a:t>Schema</a:t>
            </a:r>
            <a:r>
              <a:rPr lang="zh-TW" altLang="en-US" sz="1600" dirty="0"/>
              <a:t>文件，該文件的</a:t>
            </a:r>
            <a:r>
              <a:rPr lang="en-US" altLang="zh-TW" sz="1600" dirty="0" err="1"/>
              <a:t>targetNamespace</a:t>
            </a:r>
            <a:r>
              <a:rPr lang="zh-TW" altLang="en-US" sz="1600" dirty="0"/>
              <a:t>必須與第一個</a:t>
            </a:r>
            <a:r>
              <a:rPr lang="en-US" altLang="zh-TW" sz="1600" dirty="0"/>
              <a:t>URI</a:t>
            </a:r>
            <a:r>
              <a:rPr lang="zh-TW" altLang="en-US" sz="1600" dirty="0"/>
              <a:t>相匹配。</a:t>
            </a:r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23472105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69724947-FE6F-874F-809E-E2DE47D34F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TW" sz="3600" dirty="0"/>
              <a:t>XML Schema-based configuration</a:t>
            </a:r>
            <a:endParaRPr kumimoji="1" lang="zh-TW" altLang="en-US" sz="3600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25136AEF-58AF-2946-9320-1DFD54194B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XML</a:t>
            </a:r>
          </a:p>
          <a:p>
            <a:pPr lvl="1"/>
            <a:r>
              <a:rPr lang="zh-TW" altLang="en-US" sz="2000" dirty="0">
                <a:hlinkClick r:id="rId2"/>
              </a:rPr>
              <a:t>https://docs.spring.io/spring-framework/docs/4.3.x/spring-framework-reference/html/xsd-configuration.html</a:t>
            </a:r>
            <a:endParaRPr lang="en-US" altLang="zh-TW" sz="2000" dirty="0"/>
          </a:p>
          <a:p>
            <a:r>
              <a:rPr lang="en-US" altLang="zh-TW" dirty="0"/>
              <a:t>Namespace </a:t>
            </a:r>
            <a:r>
              <a:rPr lang="zh-TW" altLang="en-US" dirty="0"/>
              <a:t>命名空間</a:t>
            </a:r>
            <a:endParaRPr lang="en-US" altLang="zh-TW" dirty="0"/>
          </a:p>
          <a:p>
            <a:pPr lvl="1"/>
            <a:r>
              <a:rPr lang="en-US" altLang="zh-TW" sz="2000" dirty="0">
                <a:hlinkClick r:id="rId3"/>
              </a:rPr>
              <a:t>https://stackoverflow.com/questions/11174286/spring-xml-namespaces-how-do-i-find-what-are-the-implementing-classes-behind-t</a:t>
            </a:r>
            <a:endParaRPr lang="en-US" altLang="zh-TW" sz="2000" dirty="0"/>
          </a:p>
          <a:p>
            <a:r>
              <a:rPr lang="en-US" altLang="zh-TW" sz="2800" dirty="0" err="1"/>
              <a:t>xmlns</a:t>
            </a:r>
            <a:r>
              <a:rPr lang="zh-TW" altLang="en-US" sz="2800" dirty="0"/>
              <a:t>、</a:t>
            </a:r>
            <a:r>
              <a:rPr lang="en-US" altLang="zh-TW" sz="2800" dirty="0" err="1"/>
              <a:t>xmlns:xsi</a:t>
            </a:r>
            <a:r>
              <a:rPr lang="zh-TW" altLang="en-US" sz="2800" dirty="0"/>
              <a:t>與</a:t>
            </a:r>
            <a:r>
              <a:rPr lang="en-US" altLang="zh-TW" sz="2800" dirty="0" err="1"/>
              <a:t>xsi:schemaLocation</a:t>
            </a:r>
            <a:endParaRPr lang="en-US" altLang="zh-TW" sz="2800" dirty="0"/>
          </a:p>
          <a:p>
            <a:pPr lvl="1"/>
            <a:r>
              <a:rPr lang="en-US" altLang="zh-TW" dirty="0">
                <a:hlinkClick r:id="rId4"/>
              </a:rPr>
              <a:t>https://codertw.com/%E7%A8%8B%E5%BC%8F%E8%AA%9E%E8%A8%80/490053/</a:t>
            </a:r>
            <a:endParaRPr lang="en-US" altLang="zh-TW" dirty="0"/>
          </a:p>
          <a:p>
            <a:pPr lvl="1"/>
            <a:endParaRPr lang="en-US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408530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633860F-D7D8-184F-B879-12EC8D41E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Spring core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19762D9F-9FDF-DB44-BF4A-D66A64298E11}"/>
              </a:ext>
            </a:extLst>
          </p:cNvPr>
          <p:cNvSpPr/>
          <p:nvPr/>
        </p:nvSpPr>
        <p:spPr>
          <a:xfrm>
            <a:off x="395288" y="1916832"/>
            <a:ext cx="8373864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aop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2"/>
              </a:rPr>
              <a:t>AopNamespaceHandler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c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3"/>
              </a:rPr>
              <a:t>SimpleConstructorNamespaceHandler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cache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4"/>
              </a:rPr>
              <a:t>CacheNamespaceHandler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context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5"/>
              </a:rPr>
              <a:t>ContextNamespaceHandler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jdbc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6"/>
              </a:rPr>
              <a:t>JdbcNamespaceHandler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jee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7"/>
              </a:rPr>
              <a:t>JeeNamespaceHandler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jms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8"/>
              </a:rPr>
              <a:t>JmsNamespaceHandler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lang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9"/>
              </a:rPr>
              <a:t>LangNamespaceHandler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mvc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0"/>
              </a:rPr>
              <a:t>MvcNamespaceHandler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oxm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1"/>
              </a:rPr>
              <a:t>OxmNamespaceHandler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p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2"/>
              </a:rPr>
              <a:t>SimplePropertyNamespaceHandler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task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3"/>
              </a:rPr>
              <a:t>TaskNamespaceHandler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tx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4"/>
              </a:rPr>
              <a:t>TxNamespaceHandler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util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5"/>
              </a:rPr>
              <a:t>UtilNamespaceHandler</a:t>
            </a:r>
            <a:endParaRPr lang="en" altLang="zh-TW" sz="2000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21087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3AF7F38B-812A-AD40-B0CB-F4CE96AF7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Spring Security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C041C13C-7A03-654A-9CFB-A10B5F52F030}"/>
              </a:ext>
            </a:extLst>
          </p:cNvPr>
          <p:cNvSpPr/>
          <p:nvPr/>
        </p:nvSpPr>
        <p:spPr>
          <a:xfrm>
            <a:off x="395288" y="1988840"/>
            <a:ext cx="727305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security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2"/>
              </a:rPr>
              <a:t>SecurityNamespaceHandler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oauth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3"/>
              </a:rPr>
              <a:t>OAuthSecurityNamespaceHandler</a:t>
            </a:r>
            <a:endParaRPr lang="en" altLang="zh-TW" sz="2000" b="0" i="0" dirty="0">
              <a:solidFill>
                <a:srgbClr val="242729"/>
              </a:solidFill>
              <a:effectLst/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2078548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9B87E28-D894-3449-978F-6ABD1D60D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Spring integration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xmlns="" id="{B836403D-11C6-804E-891A-C8BFEA52E443}"/>
              </a:ext>
            </a:extLst>
          </p:cNvPr>
          <p:cNvSpPr/>
          <p:nvPr/>
        </p:nvSpPr>
        <p:spPr>
          <a:xfrm>
            <a:off x="396280" y="1772816"/>
            <a:ext cx="822860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int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2"/>
              </a:rPr>
              <a:t>IntegrationNamespaceHandler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amqp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3"/>
              </a:rPr>
              <a:t>AmqpNamespaceHandler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event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4"/>
              </a:rPr>
              <a:t>EventNamespaceHandler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feed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5"/>
              </a:rPr>
              <a:t>FeedNamespaceHandler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file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6"/>
              </a:rPr>
              <a:t>FileNamespaceHandler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ftp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7"/>
              </a:rPr>
              <a:t>FtpNamespaceHandler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gemfire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8"/>
              </a:rPr>
              <a:t>GemfireIntegrationNamespaceHandler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groovy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9"/>
              </a:rPr>
              <a:t>GroovyNamespaceHandler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http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0"/>
              </a:rPr>
              <a:t>HttpNamespaceHandler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ip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1"/>
              </a:rPr>
              <a:t>IpNamespaceHandler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jdbc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2"/>
              </a:rPr>
              <a:t>JdbcNamespaceHandler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jms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3"/>
              </a:rPr>
              <a:t>JmsNamespaceHandler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 err="1">
                <a:solidFill>
                  <a:srgbClr val="242729"/>
                </a:solidFill>
                <a:latin typeface="inherit"/>
              </a:rPr>
              <a:t>jmx</a:t>
            </a: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4"/>
              </a:rPr>
              <a:t>JmxNamespaceHandler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sz="2000" dirty="0">
                <a:solidFill>
                  <a:srgbClr val="242729"/>
                </a:solidFill>
                <a:latin typeface="inherit"/>
              </a:rPr>
              <a:t>mail - </a:t>
            </a:r>
            <a:r>
              <a:rPr lang="en" altLang="zh-TW" sz="2000" u="sng" dirty="0">
                <a:solidFill>
                  <a:srgbClr val="242729"/>
                </a:solidFill>
                <a:latin typeface="inherit"/>
                <a:hlinkClick r:id="rId15"/>
              </a:rPr>
              <a:t>MailNamespaceHandler</a:t>
            </a:r>
            <a:endParaRPr lang="en" altLang="zh-TW" sz="2000" dirty="0">
              <a:solidFill>
                <a:srgbClr val="242729"/>
              </a:solidFill>
              <a:latin typeface="inherit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E967B9D2-353E-A448-B1F2-9B2DFFEDFE26}"/>
              </a:ext>
            </a:extLst>
          </p:cNvPr>
          <p:cNvSpPr/>
          <p:nvPr/>
        </p:nvSpPr>
        <p:spPr>
          <a:xfrm>
            <a:off x="4355976" y="4077072"/>
            <a:ext cx="4572000" cy="255454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" altLang="zh-TW" dirty="0" err="1">
                <a:solidFill>
                  <a:srgbClr val="242729"/>
                </a:solidFill>
                <a:latin typeface="inherit"/>
              </a:rPr>
              <a:t>redis</a:t>
            </a:r>
            <a:r>
              <a:rPr lang="en" altLang="zh-TW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u="sng" dirty="0">
                <a:solidFill>
                  <a:srgbClr val="242729"/>
                </a:solidFill>
                <a:latin typeface="inherit"/>
                <a:hlinkClick r:id="rId16"/>
              </a:rPr>
              <a:t>RedisNamespaceHandler</a:t>
            </a:r>
            <a:endParaRPr lang="en" altLang="zh-TW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 err="1">
                <a:solidFill>
                  <a:srgbClr val="242729"/>
                </a:solidFill>
                <a:latin typeface="inherit"/>
              </a:rPr>
              <a:t>rmi</a:t>
            </a:r>
            <a:r>
              <a:rPr lang="en" altLang="zh-TW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u="sng" dirty="0">
                <a:solidFill>
                  <a:srgbClr val="242729"/>
                </a:solidFill>
                <a:latin typeface="inherit"/>
                <a:hlinkClick r:id="rId17"/>
              </a:rPr>
              <a:t>RmiNamespaceHandler</a:t>
            </a:r>
            <a:endParaRPr lang="en" altLang="zh-TW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242729"/>
                </a:solidFill>
                <a:latin typeface="inherit"/>
              </a:rPr>
              <a:t>script - </a:t>
            </a:r>
            <a:r>
              <a:rPr lang="en" altLang="zh-TW" u="sng" dirty="0">
                <a:solidFill>
                  <a:srgbClr val="242729"/>
                </a:solidFill>
                <a:latin typeface="inherit"/>
                <a:hlinkClick r:id="rId18"/>
              </a:rPr>
              <a:t>ScriptNamespaceHandler</a:t>
            </a:r>
            <a:endParaRPr lang="en" altLang="zh-TW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242729"/>
                </a:solidFill>
                <a:latin typeface="inherit"/>
              </a:rPr>
              <a:t>security - </a:t>
            </a:r>
            <a:r>
              <a:rPr lang="en" altLang="zh-TW" u="sng" dirty="0">
                <a:solidFill>
                  <a:srgbClr val="242729"/>
                </a:solidFill>
                <a:latin typeface="inherit"/>
                <a:hlinkClick r:id="rId19"/>
              </a:rPr>
              <a:t>IntegrationSecurityNamespaceHandler</a:t>
            </a:r>
            <a:endParaRPr lang="en" altLang="zh-TW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242729"/>
                </a:solidFill>
                <a:latin typeface="inherit"/>
              </a:rPr>
              <a:t>sftp - </a:t>
            </a:r>
            <a:r>
              <a:rPr lang="en" altLang="zh-TW" u="sng" dirty="0">
                <a:solidFill>
                  <a:srgbClr val="242729"/>
                </a:solidFill>
                <a:latin typeface="inherit"/>
                <a:hlinkClick r:id="rId20"/>
              </a:rPr>
              <a:t>SftpNamespaceHandler</a:t>
            </a:r>
            <a:endParaRPr lang="en" altLang="zh-TW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242729"/>
                </a:solidFill>
                <a:latin typeface="inherit"/>
              </a:rPr>
              <a:t>stream - </a:t>
            </a:r>
            <a:r>
              <a:rPr lang="en" altLang="zh-TW" u="sng" dirty="0">
                <a:solidFill>
                  <a:srgbClr val="242729"/>
                </a:solidFill>
                <a:latin typeface="inherit"/>
                <a:hlinkClick r:id="rId21"/>
              </a:rPr>
              <a:t>StreamNamespaceHandler</a:t>
            </a:r>
            <a:endParaRPr lang="en" altLang="zh-TW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242729"/>
                </a:solidFill>
                <a:latin typeface="inherit"/>
              </a:rPr>
              <a:t>twitter - </a:t>
            </a:r>
            <a:r>
              <a:rPr lang="en" altLang="zh-TW" u="sng" dirty="0">
                <a:solidFill>
                  <a:srgbClr val="242729"/>
                </a:solidFill>
                <a:latin typeface="inherit"/>
                <a:hlinkClick r:id="rId22"/>
              </a:rPr>
              <a:t>TwitterNamespaceHandler</a:t>
            </a:r>
            <a:endParaRPr lang="en" altLang="zh-TW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 err="1">
                <a:solidFill>
                  <a:srgbClr val="242729"/>
                </a:solidFill>
                <a:latin typeface="inherit"/>
              </a:rPr>
              <a:t>ws</a:t>
            </a:r>
            <a:r>
              <a:rPr lang="en" altLang="zh-TW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u="sng" dirty="0">
                <a:solidFill>
                  <a:srgbClr val="242729"/>
                </a:solidFill>
                <a:latin typeface="inherit"/>
                <a:hlinkClick r:id="rId23"/>
              </a:rPr>
              <a:t>WsNamespaceHandler</a:t>
            </a:r>
            <a:endParaRPr lang="en" altLang="zh-TW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>
                <a:solidFill>
                  <a:srgbClr val="242729"/>
                </a:solidFill>
                <a:latin typeface="inherit"/>
              </a:rPr>
              <a:t>xml - </a:t>
            </a:r>
            <a:r>
              <a:rPr lang="en" altLang="zh-TW" u="sng" dirty="0">
                <a:solidFill>
                  <a:srgbClr val="242729"/>
                </a:solidFill>
                <a:latin typeface="inherit"/>
                <a:hlinkClick r:id="rId24"/>
              </a:rPr>
              <a:t>IntegrationXmlNamespaceHandler</a:t>
            </a:r>
            <a:endParaRPr lang="en" altLang="zh-TW" dirty="0">
              <a:solidFill>
                <a:srgbClr val="242729"/>
              </a:solidFill>
              <a:latin typeface="inheri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" altLang="zh-TW" dirty="0" err="1">
                <a:solidFill>
                  <a:srgbClr val="242729"/>
                </a:solidFill>
                <a:latin typeface="inherit"/>
              </a:rPr>
              <a:t>xmpp</a:t>
            </a:r>
            <a:r>
              <a:rPr lang="en" altLang="zh-TW" dirty="0">
                <a:solidFill>
                  <a:srgbClr val="242729"/>
                </a:solidFill>
                <a:latin typeface="inherit"/>
              </a:rPr>
              <a:t> - </a:t>
            </a:r>
            <a:r>
              <a:rPr lang="en" altLang="zh-TW" u="sng" dirty="0">
                <a:solidFill>
                  <a:srgbClr val="242729"/>
                </a:solidFill>
                <a:latin typeface="inherit"/>
                <a:hlinkClick r:id="rId25"/>
              </a:rPr>
              <a:t>XmppNamespaceHandler</a:t>
            </a:r>
            <a:endParaRPr lang="en" altLang="zh-TW" dirty="0">
              <a:solidFill>
                <a:srgbClr val="242729"/>
              </a:solidFill>
              <a:latin typeface="inheri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8118720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Hello Spring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TW" altLang="en-US" dirty="0"/>
              <a:t>開發步驟</a:t>
            </a:r>
            <a:endParaRPr kumimoji="1" lang="en-US" altLang="zh-TW" dirty="0"/>
          </a:p>
          <a:p>
            <a:pPr lvl="1"/>
            <a:r>
              <a:rPr kumimoji="1" lang="en-US" altLang="zh-TW" dirty="0"/>
              <a:t>Bean</a:t>
            </a:r>
            <a:r>
              <a:rPr kumimoji="1" lang="zh-TW" altLang="en-US" dirty="0"/>
              <a:t>物件的規劃</a:t>
            </a:r>
            <a:endParaRPr kumimoji="1" lang="en-US" altLang="zh-TW" dirty="0"/>
          </a:p>
          <a:p>
            <a:pPr lvl="2"/>
            <a:r>
              <a:rPr lang="zh-TW" altLang="en-US" dirty="0"/>
              <a:t>實作</a:t>
            </a:r>
            <a:r>
              <a:rPr lang="en-US" altLang="zh-TW" dirty="0"/>
              <a:t> Bean class</a:t>
            </a:r>
          </a:p>
          <a:p>
            <a:pPr lvl="1"/>
            <a:r>
              <a:rPr kumimoji="1" lang="en-US" altLang="zh-TW" dirty="0" err="1"/>
              <a:t>applicationContext.xml</a:t>
            </a:r>
            <a:endParaRPr kumimoji="1" lang="en-US" altLang="zh-TW" dirty="0"/>
          </a:p>
          <a:p>
            <a:pPr lvl="2"/>
            <a:r>
              <a:rPr lang="zh-TW" altLang="en-US" dirty="0"/>
              <a:t>資源</a:t>
            </a:r>
            <a:r>
              <a:rPr lang="en-US" altLang="zh-TW" dirty="0"/>
              <a:t>(Bean)</a:t>
            </a:r>
            <a:r>
              <a:rPr lang="zh-TW" altLang="en-US" dirty="0"/>
              <a:t>配置檔</a:t>
            </a:r>
            <a:endParaRPr lang="en-US" altLang="zh-TW" dirty="0"/>
          </a:p>
          <a:p>
            <a:pPr lvl="1"/>
            <a:r>
              <a:rPr kumimoji="1" lang="zh-TW" altLang="en-US" dirty="0"/>
              <a:t>測試</a:t>
            </a:r>
            <a:endParaRPr kumimoji="1" lang="en-US" altLang="zh-TW" dirty="0"/>
          </a:p>
          <a:p>
            <a:pPr lvl="2"/>
            <a:r>
              <a:rPr lang="en-US" altLang="zh-TW" dirty="0" err="1"/>
              <a:t>Test.java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178671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A7CCD3D5-307A-F446-BF32-DA549C64E5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Hello.java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xmlns="" id="{2A631DCC-D6BF-A24F-9B63-A19A3DF4EB4B}"/>
              </a:ext>
            </a:extLst>
          </p:cNvPr>
          <p:cNvSpPr/>
          <p:nvPr/>
        </p:nvSpPr>
        <p:spPr>
          <a:xfrm>
            <a:off x="539552" y="1772816"/>
            <a:ext cx="5832648" cy="30469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dirty="0"/>
              <a:t>package com.spring.</a:t>
            </a:r>
            <a:r>
              <a:rPr lang="en-US" altLang="zh-TW" dirty="0"/>
              <a:t>core.session01</a:t>
            </a:r>
            <a:r>
              <a:rPr lang="zh-TW" altLang="en-US" dirty="0"/>
              <a:t>.beans;</a:t>
            </a:r>
          </a:p>
          <a:p>
            <a:endParaRPr lang="zh-TW" altLang="en-US" dirty="0"/>
          </a:p>
          <a:p>
            <a:r>
              <a:rPr lang="zh-TW" altLang="en-US" dirty="0"/>
              <a:t>public class Hello {</a:t>
            </a:r>
          </a:p>
          <a:p>
            <a:r>
              <a:rPr lang="zh-TW" altLang="en-US" dirty="0"/>
              <a:t>    </a:t>
            </a:r>
          </a:p>
          <a:p>
            <a:r>
              <a:rPr lang="en-US" altLang="zh-TW" dirty="0"/>
              <a:t>    </a:t>
            </a:r>
            <a:r>
              <a:rPr lang="en" altLang="zh-TW" dirty="0"/>
              <a:t>@Override</a:t>
            </a:r>
          </a:p>
          <a:p>
            <a:r>
              <a:rPr lang="en" altLang="zh-TW" b="1" dirty="0"/>
              <a:t>    public</a:t>
            </a:r>
            <a:r>
              <a:rPr lang="en" altLang="zh-TW" dirty="0"/>
              <a:t> String </a:t>
            </a:r>
            <a:r>
              <a:rPr lang="en" altLang="zh-TW" dirty="0" err="1"/>
              <a:t>toString</a:t>
            </a:r>
            <a:r>
              <a:rPr lang="en" altLang="zh-TW" dirty="0"/>
              <a:t>() {</a:t>
            </a:r>
          </a:p>
          <a:p>
            <a:endParaRPr lang="en" altLang="zh-TW" dirty="0"/>
          </a:p>
          <a:p>
            <a:r>
              <a:rPr lang="en" altLang="zh-TW" b="1" dirty="0"/>
              <a:t>        return</a:t>
            </a:r>
            <a:r>
              <a:rPr lang="en" altLang="zh-TW" dirty="0"/>
              <a:t> "Hello [" + </a:t>
            </a:r>
            <a:r>
              <a:rPr lang="en" altLang="zh-TW" b="1" dirty="0"/>
              <a:t>new</a:t>
            </a:r>
            <a:r>
              <a:rPr lang="en" altLang="zh-TW" dirty="0"/>
              <a:t> Date() + "]";</a:t>
            </a:r>
          </a:p>
          <a:p>
            <a:endParaRPr lang="en" altLang="zh-TW" dirty="0"/>
          </a:p>
          <a:p>
            <a:r>
              <a:rPr lang="en" altLang="zh-TW" dirty="0"/>
              <a:t>    }</a:t>
            </a:r>
          </a:p>
          <a:p>
            <a:r>
              <a:rPr lang="zh-TW" altLang="en-US" dirty="0"/>
              <a:t>    </a:t>
            </a:r>
          </a:p>
          <a:p>
            <a:r>
              <a:rPr lang="zh-TW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9005976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95288" y="836613"/>
            <a:ext cx="8136904" cy="792162"/>
          </a:xfrm>
        </p:spPr>
        <p:txBody>
          <a:bodyPr/>
          <a:lstStyle/>
          <a:p>
            <a:r>
              <a:rPr kumimoji="1" lang="en-US" altLang="zh-CN" sz="3600" dirty="0"/>
              <a:t>XML </a:t>
            </a:r>
            <a:r>
              <a:rPr kumimoji="1" lang="zh-CN" altLang="en-US" sz="3600" dirty="0"/>
              <a:t>配置</a:t>
            </a:r>
            <a:r>
              <a:rPr kumimoji="1" lang="en-US" altLang="zh-CN" sz="3600" dirty="0"/>
              <a:t> </a:t>
            </a:r>
            <a:r>
              <a:rPr lang="en-US" altLang="zh-CN" sz="3600" dirty="0" err="1"/>
              <a:t>applicationContext</a:t>
            </a:r>
            <a:r>
              <a:rPr kumimoji="1" lang="en-US" altLang="zh-CN" sz="3600" dirty="0" err="1"/>
              <a:t>.xml</a:t>
            </a:r>
            <a:endParaRPr kumimoji="1" lang="zh-TW" altLang="en-US" sz="3600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8ADD2F94-32F0-0744-894C-F7777DA13612}"/>
              </a:ext>
            </a:extLst>
          </p:cNvPr>
          <p:cNvSpPr/>
          <p:nvPr/>
        </p:nvSpPr>
        <p:spPr>
          <a:xfrm>
            <a:off x="503548" y="1844824"/>
            <a:ext cx="8136904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</a:rPr>
              <a:t>&lt;?xml version="1.0" encoding="UTF-8"?&gt;</a:t>
            </a:r>
          </a:p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</a:rPr>
              <a:t>&lt;beans </a:t>
            </a:r>
            <a:r>
              <a:rPr lang="en-US" altLang="zh-TW" sz="1400" dirty="0">
                <a:solidFill>
                  <a:schemeClr val="bg1">
                    <a:lumMod val="65000"/>
                  </a:schemeClr>
                </a:solidFill>
              </a:rPr>
              <a:t>...</a:t>
            </a:r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</a:rPr>
              <a:t>&gt;</a:t>
            </a:r>
          </a:p>
          <a:p>
            <a:r>
              <a:rPr lang="zh-TW" altLang="en-US" sz="1400" dirty="0"/>
              <a:t>    </a:t>
            </a:r>
          </a:p>
          <a:p>
            <a:r>
              <a:rPr lang="zh-TW" altLang="en-US" sz="1400" dirty="0"/>
              <a:t>    &lt;bean id="hello"</a:t>
            </a:r>
            <a:r>
              <a:rPr lang="en-US" altLang="zh-TW" sz="1400" dirty="0"/>
              <a:t> </a:t>
            </a:r>
            <a:r>
              <a:rPr lang="zh-TW" altLang="en-US" sz="1400" dirty="0"/>
              <a:t>class="com.spring.</a:t>
            </a:r>
            <a:r>
              <a:rPr lang="en-US" altLang="zh-TW" sz="1400" dirty="0"/>
              <a:t>core</a:t>
            </a:r>
            <a:r>
              <a:rPr lang="zh-TW" altLang="en-US" sz="1400" dirty="0"/>
              <a:t>.</a:t>
            </a:r>
            <a:r>
              <a:rPr lang="en-US" altLang="zh-TW" sz="1400" dirty="0"/>
              <a:t>session01.</a:t>
            </a:r>
            <a:r>
              <a:rPr lang="zh-TW" altLang="en-US" sz="1400" dirty="0"/>
              <a:t>beans.Hello"</a:t>
            </a:r>
            <a:r>
              <a:rPr lang="en-US" altLang="zh-TW" sz="1400" dirty="0"/>
              <a:t> /</a:t>
            </a:r>
            <a:r>
              <a:rPr lang="zh-TW" altLang="en-US" sz="1400" dirty="0"/>
              <a:t>&gt; </a:t>
            </a:r>
          </a:p>
          <a:p>
            <a:r>
              <a:rPr lang="zh-TW" altLang="en-US" sz="1400" dirty="0"/>
              <a:t>        </a:t>
            </a:r>
          </a:p>
          <a:p>
            <a:r>
              <a:rPr lang="zh-TW" altLang="en-US" sz="1400" dirty="0">
                <a:solidFill>
                  <a:schemeClr val="bg1">
                    <a:lumMod val="65000"/>
                  </a:schemeClr>
                </a:solidFill>
              </a:rPr>
              <a:t>&lt;/beans&gt;</a:t>
            </a:r>
          </a:p>
        </p:txBody>
      </p:sp>
      <p:sp>
        <p:nvSpPr>
          <p:cNvPr id="4" name="標題 1">
            <a:extLst>
              <a:ext uri="{FF2B5EF4-FFF2-40B4-BE49-F238E27FC236}">
                <a16:creationId xmlns:a16="http://schemas.microsoft.com/office/drawing/2014/main" xmlns="" id="{2797221C-B03F-0342-AC96-9949E3509072}"/>
              </a:ext>
            </a:extLst>
          </p:cNvPr>
          <p:cNvSpPr txBox="1">
            <a:spLocks/>
          </p:cNvSpPr>
          <p:nvPr/>
        </p:nvSpPr>
        <p:spPr bwMode="auto">
          <a:xfrm>
            <a:off x="388104" y="3514444"/>
            <a:ext cx="8136904" cy="79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+mj-lt"/>
                <a:ea typeface="+mj-ea"/>
                <a:cs typeface="華康儷中黑" charset="0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  <a:cs typeface="華康儷中黑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  <a:cs typeface="華康儷中黑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  <a:cs typeface="華康儷中黑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  <a:cs typeface="華康儷中黑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kumimoji="1" sz="4000" b="1" i="1">
                <a:solidFill>
                  <a:srgbClr val="CC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onsolas" pitchFamily="49" charset="0"/>
                <a:ea typeface="華康儷中黑" pitchFamily="49" charset="-120"/>
              </a:defRPr>
            </a:lvl9pPr>
          </a:lstStyle>
          <a:p>
            <a:r>
              <a:rPr lang="en-US" altLang="zh-CN" sz="3600" kern="0" dirty="0"/>
              <a:t>Java </a:t>
            </a:r>
            <a:r>
              <a:rPr lang="zh-CN" altLang="en-US" sz="3600" kern="0" dirty="0"/>
              <a:t>配置</a:t>
            </a:r>
            <a:r>
              <a:rPr lang="en-US" altLang="zh-CN" sz="3600" kern="0" dirty="0"/>
              <a:t> </a:t>
            </a:r>
            <a:r>
              <a:rPr lang="en-US" altLang="zh-CN" sz="3600" kern="0" dirty="0" err="1"/>
              <a:t>SpringConfig.java</a:t>
            </a:r>
            <a:endParaRPr lang="zh-TW" altLang="en-US" sz="3600" kern="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xmlns="" id="{0786FAD1-E9F2-C348-BB7B-D65F4CF569E1}"/>
              </a:ext>
            </a:extLst>
          </p:cNvPr>
          <p:cNvSpPr/>
          <p:nvPr/>
        </p:nvSpPr>
        <p:spPr>
          <a:xfrm>
            <a:off x="503548" y="4422990"/>
            <a:ext cx="8136904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" altLang="zh-TW" dirty="0"/>
              <a:t>@Configuration</a:t>
            </a:r>
          </a:p>
          <a:p>
            <a:r>
              <a:rPr lang="en" altLang="zh-TW" b="1" dirty="0"/>
              <a:t>public</a:t>
            </a:r>
            <a:r>
              <a:rPr lang="en" altLang="zh-TW" dirty="0"/>
              <a:t> </a:t>
            </a:r>
            <a:r>
              <a:rPr lang="en" altLang="zh-TW" b="1" dirty="0"/>
              <a:t>class</a:t>
            </a:r>
            <a:r>
              <a:rPr lang="en" altLang="zh-TW" dirty="0"/>
              <a:t> </a:t>
            </a:r>
            <a:r>
              <a:rPr lang="en" altLang="zh-TW" dirty="0" err="1"/>
              <a:t>SpringConfig</a:t>
            </a:r>
            <a:r>
              <a:rPr lang="en" altLang="zh-TW" dirty="0"/>
              <a:t> {</a:t>
            </a:r>
          </a:p>
          <a:p>
            <a:r>
              <a:rPr lang="en" altLang="zh-TW" dirty="0"/>
              <a:t>    @Bean(name</a:t>
            </a:r>
            <a:r>
              <a:rPr lang="zh-TW" altLang="en-US" dirty="0"/>
              <a:t>="hello"</a:t>
            </a:r>
            <a:r>
              <a:rPr lang="en" altLang="zh-TW" dirty="0"/>
              <a:t>)</a:t>
            </a:r>
          </a:p>
          <a:p>
            <a:r>
              <a:rPr lang="en" altLang="zh-TW" b="1" dirty="0"/>
              <a:t>    public</a:t>
            </a:r>
            <a:r>
              <a:rPr lang="en" altLang="zh-TW" dirty="0"/>
              <a:t> Hello </a:t>
            </a:r>
            <a:r>
              <a:rPr lang="en" altLang="zh-TW" dirty="0" err="1"/>
              <a:t>getHello</a:t>
            </a:r>
            <a:r>
              <a:rPr lang="en" altLang="zh-TW" dirty="0"/>
              <a:t>() {</a:t>
            </a:r>
          </a:p>
          <a:p>
            <a:r>
              <a:rPr lang="en" altLang="zh-TW" b="1" dirty="0"/>
              <a:t>        return</a:t>
            </a:r>
            <a:r>
              <a:rPr lang="en" altLang="zh-TW" dirty="0"/>
              <a:t> </a:t>
            </a:r>
            <a:r>
              <a:rPr lang="en" altLang="zh-TW" b="1" dirty="0"/>
              <a:t>new</a:t>
            </a:r>
            <a:r>
              <a:rPr lang="en" altLang="zh-TW" dirty="0"/>
              <a:t> Hello();</a:t>
            </a:r>
          </a:p>
          <a:p>
            <a:r>
              <a:rPr lang="en" altLang="zh-TW" dirty="0"/>
              <a:t>    }</a:t>
            </a:r>
          </a:p>
          <a:p>
            <a:r>
              <a:rPr lang="en" altLang="zh-TW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xmlns="" val="3356668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Spring</a:t>
            </a:r>
            <a:endParaRPr kumimoji="1"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57200" y="1844675"/>
            <a:ext cx="8579296" cy="4281488"/>
          </a:xfrm>
        </p:spPr>
        <p:txBody>
          <a:bodyPr/>
          <a:lstStyle/>
          <a:p>
            <a:r>
              <a:rPr kumimoji="1" lang="en-US" altLang="zh-TW" dirty="0"/>
              <a:t>Spring</a:t>
            </a:r>
            <a:r>
              <a:rPr kumimoji="1" lang="zh-TW" altLang="en-US" dirty="0"/>
              <a:t>由來</a:t>
            </a:r>
            <a:endParaRPr kumimoji="1" lang="en-US" altLang="zh-TW" dirty="0"/>
          </a:p>
          <a:p>
            <a:pPr lvl="1"/>
            <a:r>
              <a:rPr lang="en-US" altLang="zh-TW" dirty="0"/>
              <a:t>Rod Johnson</a:t>
            </a:r>
          </a:p>
          <a:p>
            <a:pPr lvl="2"/>
            <a:r>
              <a:rPr lang="zh-TW" altLang="en-US" dirty="0"/>
              <a:t>基於一本暢銷書</a:t>
            </a:r>
            <a:r>
              <a:rPr lang="en-US" altLang="zh-TW" dirty="0"/>
              <a:t>『</a:t>
            </a:r>
            <a:r>
              <a:rPr lang="zh-TW" altLang="en-US" dirty="0"/>
              <a:t>精通</a:t>
            </a:r>
            <a:r>
              <a:rPr lang="en-US" altLang="zh-TW" dirty="0"/>
              <a:t>J2EE</a:t>
            </a:r>
            <a:r>
              <a:rPr lang="zh-TW" altLang="en-US" dirty="0"/>
              <a:t>設計開發</a:t>
            </a:r>
            <a:r>
              <a:rPr lang="en-US" altLang="zh-TW" dirty="0"/>
              <a:t>』 (2002)</a:t>
            </a:r>
          </a:p>
          <a:p>
            <a:pPr lvl="3"/>
            <a:r>
              <a:rPr lang="en-US" altLang="zh-TW" dirty="0"/>
              <a:t>Expert one on one J2EE Design and Development</a:t>
            </a:r>
          </a:p>
          <a:p>
            <a:pPr lvl="2"/>
            <a:r>
              <a:rPr lang="zh-TW" altLang="en-US" dirty="0"/>
              <a:t>對現有</a:t>
            </a:r>
            <a:r>
              <a:rPr lang="en-US" altLang="zh-TW" dirty="0"/>
              <a:t>J2EE</a:t>
            </a:r>
            <a:r>
              <a:rPr lang="zh-TW" altLang="en-US" dirty="0"/>
              <a:t>技術標準進行反思</a:t>
            </a:r>
            <a:endParaRPr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66384117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733DB898-0825-B84C-AC1D-DDBE70D5B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載入</a:t>
            </a:r>
            <a:r>
              <a:rPr lang="en-US" altLang="zh-TW" dirty="0"/>
              <a:t> </a:t>
            </a:r>
            <a:r>
              <a:rPr lang="en" altLang="zh-TW" dirty="0"/>
              <a:t>Spring </a:t>
            </a:r>
            <a:r>
              <a:rPr lang="zh-TW" altLang="en-US" dirty="0"/>
              <a:t>容器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AE8AF324-D0DA-4844-9801-2BB7D1FFD6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依據環境可藉由不同的方式指定檔案所在位置</a:t>
            </a:r>
            <a:r>
              <a:rPr lang="en-US" altLang="zh-TW" dirty="0"/>
              <a:t>,</a:t>
            </a:r>
            <a:r>
              <a:rPr lang="zh-TW" altLang="en-US" dirty="0"/>
              <a:t>並載入以啟動 </a:t>
            </a:r>
            <a:r>
              <a:rPr lang="en" altLang="zh-TW" dirty="0"/>
              <a:t>Spring </a:t>
            </a:r>
            <a:r>
              <a:rPr lang="zh-TW" altLang="en-US" dirty="0"/>
              <a:t>容器</a:t>
            </a:r>
          </a:p>
          <a:p>
            <a:pPr lvl="1"/>
            <a:r>
              <a:rPr lang="en" altLang="zh-TW" dirty="0" err="1"/>
              <a:t>ClassPathXmlApplicationContext</a:t>
            </a:r>
            <a:endParaRPr lang="en" altLang="zh-TW" dirty="0"/>
          </a:p>
          <a:p>
            <a:pPr lvl="1"/>
            <a:r>
              <a:rPr lang="en" altLang="zh-TW" dirty="0" err="1"/>
              <a:t>FileSystemXmlApplicationContext</a:t>
            </a:r>
            <a:endParaRPr lang="en" altLang="zh-TW" dirty="0"/>
          </a:p>
          <a:p>
            <a:pPr lvl="1"/>
            <a:r>
              <a:rPr lang="en" altLang="zh-TW" dirty="0" err="1"/>
              <a:t>XmlWebApplicationContext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327144936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82A7281-7135-B344-B7E3-653B4BDD0A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Junit </a:t>
            </a:r>
            <a:r>
              <a:rPr kumimoji="1" lang="zh-TW" altLang="en-US" dirty="0"/>
              <a:t>測試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E8873E02-7DB6-6C41-81CC-F0FD0A79424F}"/>
              </a:ext>
            </a:extLst>
          </p:cNvPr>
          <p:cNvSpPr/>
          <p:nvPr/>
        </p:nvSpPr>
        <p:spPr>
          <a:xfrm>
            <a:off x="395288" y="1620425"/>
            <a:ext cx="8353424" cy="4616648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" altLang="zh-TW" sz="1400" b="1" dirty="0">
                <a:solidFill>
                  <a:srgbClr val="7F0055"/>
                </a:solidFill>
                <a:latin typeface="Helvetica" pitchFamily="2" charset="0"/>
              </a:rPr>
              <a:t>public</a:t>
            </a:r>
            <a:r>
              <a:rPr lang="en" altLang="zh-TW" sz="1400" dirty="0">
                <a:latin typeface="Helvetica" pitchFamily="2" charset="0"/>
              </a:rPr>
              <a:t> </a:t>
            </a:r>
            <a:r>
              <a:rPr lang="en" altLang="zh-TW" sz="1400" b="1" dirty="0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" altLang="zh-TW" sz="1400" dirty="0">
                <a:latin typeface="Helvetica" pitchFamily="2" charset="0"/>
              </a:rPr>
              <a:t> </a:t>
            </a:r>
            <a:r>
              <a:rPr lang="en" altLang="zh-TW" sz="1400" dirty="0" err="1">
                <a:latin typeface="Helvetica" pitchFamily="2" charset="0"/>
              </a:rPr>
              <a:t>HelloTest</a:t>
            </a:r>
            <a:r>
              <a:rPr lang="en" altLang="zh-TW" sz="1400" dirty="0">
                <a:latin typeface="Helvetica" pitchFamily="2" charset="0"/>
              </a:rPr>
              <a:t> {</a:t>
            </a:r>
          </a:p>
          <a:p>
            <a:r>
              <a:rPr lang="en" altLang="zh-TW" sz="1400" dirty="0">
                <a:solidFill>
                  <a:srgbClr val="646464"/>
                </a:solidFill>
                <a:latin typeface="Helvetica" pitchFamily="2" charset="0"/>
              </a:rPr>
              <a:t>    @Test</a:t>
            </a:r>
          </a:p>
          <a:p>
            <a:r>
              <a:rPr lang="en" altLang="zh-TW" sz="1400" b="1" dirty="0">
                <a:solidFill>
                  <a:srgbClr val="7F0055"/>
                </a:solidFill>
                <a:latin typeface="Helvetica" pitchFamily="2" charset="0"/>
              </a:rPr>
              <a:t>    public</a:t>
            </a:r>
            <a:r>
              <a:rPr lang="en" altLang="zh-TW" sz="1400" dirty="0">
                <a:latin typeface="Helvetica" pitchFamily="2" charset="0"/>
              </a:rPr>
              <a:t> </a:t>
            </a:r>
            <a:r>
              <a:rPr lang="en" altLang="zh-TW" sz="1400" b="1" dirty="0">
                <a:solidFill>
                  <a:srgbClr val="7F0055"/>
                </a:solidFill>
                <a:latin typeface="Helvetica" pitchFamily="2" charset="0"/>
              </a:rPr>
              <a:t>void</a:t>
            </a:r>
            <a:r>
              <a:rPr lang="en" altLang="zh-TW" sz="1400" dirty="0">
                <a:latin typeface="Helvetica" pitchFamily="2" charset="0"/>
              </a:rPr>
              <a:t> test1() {</a:t>
            </a:r>
          </a:p>
          <a:p>
            <a:r>
              <a:rPr lang="en" altLang="zh-TW" sz="1400" dirty="0">
                <a:solidFill>
                  <a:srgbClr val="3F7F5F"/>
                </a:solidFill>
                <a:latin typeface="Helvetica" pitchFamily="2" charset="0"/>
              </a:rPr>
              <a:t>        // </a:t>
            </a:r>
            <a:r>
              <a:rPr lang="zh-TW" altLang="en-US" sz="1400" dirty="0">
                <a:solidFill>
                  <a:srgbClr val="3F7F5F"/>
                </a:solidFill>
                <a:latin typeface="Helvetica" pitchFamily="2" charset="0"/>
              </a:rPr>
              <a:t>傳統上建立 </a:t>
            </a:r>
            <a:r>
              <a:rPr lang="en" altLang="zh-TW" sz="1400" dirty="0">
                <a:solidFill>
                  <a:srgbClr val="3F7F5F"/>
                </a:solidFill>
                <a:latin typeface="Helvetica" pitchFamily="2" charset="0"/>
              </a:rPr>
              <a:t>Hello </a:t>
            </a:r>
            <a:r>
              <a:rPr lang="zh-TW" altLang="en-US" sz="1400" dirty="0">
                <a:solidFill>
                  <a:srgbClr val="3F7F5F"/>
                </a:solidFill>
                <a:latin typeface="Helvetica" pitchFamily="2" charset="0"/>
              </a:rPr>
              <a:t>物件</a:t>
            </a:r>
          </a:p>
          <a:p>
            <a:r>
              <a:rPr lang="en" altLang="zh-TW" sz="1400" dirty="0">
                <a:latin typeface="Helvetica" pitchFamily="2" charset="0"/>
              </a:rPr>
              <a:t>        Hello 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hello1</a:t>
            </a:r>
            <a:r>
              <a:rPr lang="en" altLang="zh-TW" sz="1400" dirty="0">
                <a:latin typeface="Helvetica" pitchFamily="2" charset="0"/>
              </a:rPr>
              <a:t> = </a:t>
            </a:r>
            <a:r>
              <a:rPr lang="en" altLang="zh-TW" sz="1400" b="1" dirty="0">
                <a:solidFill>
                  <a:srgbClr val="7F0055"/>
                </a:solidFill>
                <a:latin typeface="Helvetica" pitchFamily="2" charset="0"/>
              </a:rPr>
              <a:t>new</a:t>
            </a:r>
            <a:r>
              <a:rPr lang="en" altLang="zh-TW" sz="1400" dirty="0">
                <a:latin typeface="Helvetica" pitchFamily="2" charset="0"/>
              </a:rPr>
              <a:t> Hello();</a:t>
            </a:r>
          </a:p>
          <a:p>
            <a:r>
              <a:rPr lang="en" altLang="zh-TW" sz="1400" dirty="0">
                <a:latin typeface="Helvetica" pitchFamily="2" charset="0"/>
              </a:rPr>
              <a:t>        </a:t>
            </a:r>
            <a:r>
              <a:rPr lang="en" altLang="zh-TW" sz="1400" dirty="0" err="1">
                <a:latin typeface="Helvetica" pitchFamily="2" charset="0"/>
              </a:rPr>
              <a:t>System.</a:t>
            </a:r>
            <a:r>
              <a:rPr lang="en" altLang="zh-TW" sz="1400" b="1" i="1" dirty="0" err="1">
                <a:solidFill>
                  <a:srgbClr val="0000C0"/>
                </a:solidFill>
                <a:latin typeface="Helvetica" pitchFamily="2" charset="0"/>
              </a:rPr>
              <a:t>out</a:t>
            </a:r>
            <a:r>
              <a:rPr lang="en" altLang="zh-TW" sz="1400" dirty="0" err="1">
                <a:latin typeface="Helvetica" pitchFamily="2" charset="0"/>
              </a:rPr>
              <a:t>.println</a:t>
            </a:r>
            <a:r>
              <a:rPr lang="en" altLang="zh-TW" sz="1400" dirty="0">
                <a:latin typeface="Helvetica" pitchFamily="2" charset="0"/>
              </a:rPr>
              <a:t>(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hello1</a:t>
            </a:r>
            <a:r>
              <a:rPr lang="en" altLang="zh-TW" sz="1400" dirty="0">
                <a:latin typeface="Helvetica" pitchFamily="2" charset="0"/>
              </a:rPr>
              <a:t>);</a:t>
            </a:r>
          </a:p>
          <a:p>
            <a:r>
              <a:rPr lang="en" altLang="zh-TW" sz="1400" dirty="0">
                <a:solidFill>
                  <a:srgbClr val="3F7F5F"/>
                </a:solidFill>
                <a:latin typeface="Helvetica" pitchFamily="2" charset="0"/>
              </a:rPr>
              <a:t>        // </a:t>
            </a:r>
            <a:r>
              <a:rPr lang="zh-TW" altLang="en-US" sz="1400" dirty="0">
                <a:solidFill>
                  <a:srgbClr val="3F7F5F"/>
                </a:solidFill>
                <a:latin typeface="Helvetica" pitchFamily="2" charset="0"/>
              </a:rPr>
              <a:t>利用 </a:t>
            </a:r>
            <a:r>
              <a:rPr lang="en" altLang="zh-TW" sz="1400" dirty="0">
                <a:solidFill>
                  <a:srgbClr val="3F7F5F"/>
                </a:solidFill>
                <a:latin typeface="Helvetica" pitchFamily="2" charset="0"/>
              </a:rPr>
              <a:t>Spring </a:t>
            </a:r>
            <a:r>
              <a:rPr lang="zh-TW" altLang="en-US" sz="1400" dirty="0">
                <a:solidFill>
                  <a:srgbClr val="3F7F5F"/>
                </a:solidFill>
                <a:latin typeface="Helvetica" pitchFamily="2" charset="0"/>
              </a:rPr>
              <a:t>來取得所建立的 </a:t>
            </a:r>
            <a:r>
              <a:rPr lang="en" altLang="zh-TW" sz="1400" dirty="0">
                <a:solidFill>
                  <a:srgbClr val="3F7F5F"/>
                </a:solidFill>
                <a:latin typeface="Helvetica" pitchFamily="2" charset="0"/>
              </a:rPr>
              <a:t>Hello </a:t>
            </a:r>
            <a:r>
              <a:rPr lang="zh-TW" altLang="en-US" sz="1400" dirty="0">
                <a:solidFill>
                  <a:srgbClr val="3F7F5F"/>
                </a:solidFill>
                <a:latin typeface="Helvetica" pitchFamily="2" charset="0"/>
              </a:rPr>
              <a:t>物件</a:t>
            </a:r>
          </a:p>
          <a:p>
            <a:r>
              <a:rPr lang="en-US" altLang="zh-TW" sz="1400" dirty="0">
                <a:solidFill>
                  <a:srgbClr val="3F7F5F"/>
                </a:solidFill>
                <a:latin typeface="Helvetica" pitchFamily="2" charset="0"/>
              </a:rPr>
              <a:t>        // </a:t>
            </a:r>
            <a:r>
              <a:rPr lang="en" altLang="zh-TW" sz="1400" u="sng" dirty="0">
                <a:solidFill>
                  <a:srgbClr val="3F7F5F"/>
                </a:solidFill>
                <a:latin typeface="Helvetica" pitchFamily="2" charset="0"/>
              </a:rPr>
              <a:t>xml</a:t>
            </a:r>
            <a:r>
              <a:rPr lang="en" altLang="zh-TW" sz="1400" dirty="0">
                <a:solidFill>
                  <a:srgbClr val="3F7F5F"/>
                </a:solidFill>
                <a:latin typeface="Helvetica" pitchFamily="2" charset="0"/>
              </a:rPr>
              <a:t> </a:t>
            </a:r>
            <a:r>
              <a:rPr lang="zh-TW" altLang="en-US" sz="1400" dirty="0">
                <a:solidFill>
                  <a:srgbClr val="3F7F5F"/>
                </a:solidFill>
                <a:latin typeface="Helvetica" pitchFamily="2" charset="0"/>
              </a:rPr>
              <a:t>配置：</a:t>
            </a:r>
            <a:r>
              <a:rPr lang="en" altLang="zh-TW" sz="1400" dirty="0" err="1">
                <a:solidFill>
                  <a:srgbClr val="3F7F5F"/>
                </a:solidFill>
                <a:latin typeface="Helvetica" pitchFamily="2" charset="0"/>
              </a:rPr>
              <a:t>applicationContext.xml</a:t>
            </a:r>
            <a:endParaRPr lang="en" altLang="zh-TW" sz="1400" dirty="0">
              <a:solidFill>
                <a:srgbClr val="3F7F5F"/>
              </a:solidFill>
              <a:latin typeface="Helvetica" pitchFamily="2" charset="0"/>
            </a:endParaRPr>
          </a:p>
          <a:p>
            <a:r>
              <a:rPr lang="en" altLang="zh-TW" sz="1400" dirty="0">
                <a:latin typeface="Helvetica" pitchFamily="2" charset="0"/>
              </a:rPr>
              <a:t>        </a:t>
            </a:r>
            <a:r>
              <a:rPr lang="en" altLang="zh-TW" sz="1400" dirty="0" err="1">
                <a:latin typeface="Helvetica" pitchFamily="2" charset="0"/>
              </a:rPr>
              <a:t>ApplicationContext</a:t>
            </a:r>
            <a:r>
              <a:rPr lang="en" altLang="zh-TW" sz="1400" dirty="0">
                <a:latin typeface="Helvetica" pitchFamily="2" charset="0"/>
              </a:rPr>
              <a:t> </a:t>
            </a:r>
            <a:r>
              <a:rPr lang="en" altLang="zh-TW" sz="1400" u="sng" dirty="0" err="1">
                <a:solidFill>
                  <a:srgbClr val="6A3E3E"/>
                </a:solidFill>
                <a:latin typeface="Helvetica" pitchFamily="2" charset="0"/>
              </a:rPr>
              <a:t>ctx</a:t>
            </a:r>
            <a:r>
              <a:rPr lang="en" altLang="zh-TW" sz="1400" dirty="0">
                <a:latin typeface="Helvetica" pitchFamily="2" charset="0"/>
              </a:rPr>
              <a:t> = </a:t>
            </a:r>
            <a:r>
              <a:rPr lang="en" altLang="zh-TW" sz="1400" b="1" dirty="0">
                <a:solidFill>
                  <a:srgbClr val="7F0055"/>
                </a:solidFill>
                <a:latin typeface="Helvetica" pitchFamily="2" charset="0"/>
              </a:rPr>
              <a:t>new</a:t>
            </a:r>
            <a:r>
              <a:rPr lang="en" altLang="zh-TW" sz="1400" dirty="0">
                <a:latin typeface="Helvetica" pitchFamily="2" charset="0"/>
              </a:rPr>
              <a:t> </a:t>
            </a:r>
            <a:r>
              <a:rPr lang="en" altLang="zh-TW" sz="1400" dirty="0" err="1">
                <a:latin typeface="Helvetica" pitchFamily="2" charset="0"/>
              </a:rPr>
              <a:t>ClassPathXmlApplicationContext</a:t>
            </a:r>
            <a:r>
              <a:rPr lang="en" altLang="zh-TW" sz="1400" dirty="0">
                <a:latin typeface="Helvetica" pitchFamily="2" charset="0"/>
              </a:rPr>
              <a:t>(</a:t>
            </a:r>
            <a:r>
              <a:rPr lang="en" altLang="zh-TW" sz="1400" dirty="0">
                <a:solidFill>
                  <a:srgbClr val="2A00FF"/>
                </a:solidFill>
                <a:latin typeface="Helvetica" pitchFamily="2" charset="0"/>
              </a:rPr>
              <a:t>"</a:t>
            </a:r>
            <a:r>
              <a:rPr lang="en" altLang="zh-TW" sz="1400" dirty="0" err="1">
                <a:solidFill>
                  <a:srgbClr val="2A00FF"/>
                </a:solidFill>
                <a:latin typeface="Helvetica" pitchFamily="2" charset="0"/>
              </a:rPr>
              <a:t>applicationContext.xml</a:t>
            </a:r>
            <a:r>
              <a:rPr lang="en" altLang="zh-TW" sz="1400" dirty="0">
                <a:solidFill>
                  <a:srgbClr val="2A00FF"/>
                </a:solidFill>
                <a:latin typeface="Helvetica" pitchFamily="2" charset="0"/>
              </a:rPr>
              <a:t>"</a:t>
            </a:r>
            <a:r>
              <a:rPr lang="en" altLang="zh-TW" sz="1400" dirty="0">
                <a:latin typeface="Helvetica" pitchFamily="2" charset="0"/>
              </a:rPr>
              <a:t>);</a:t>
            </a:r>
          </a:p>
          <a:p>
            <a:r>
              <a:rPr lang="en" altLang="zh-TW" sz="1400" dirty="0">
                <a:latin typeface="Helvetica" pitchFamily="2" charset="0"/>
              </a:rPr>
              <a:t>        Hello 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hello2</a:t>
            </a:r>
            <a:r>
              <a:rPr lang="en" altLang="zh-TW" sz="1400" dirty="0">
                <a:latin typeface="Helvetica" pitchFamily="2" charset="0"/>
              </a:rPr>
              <a:t> = </a:t>
            </a:r>
            <a:r>
              <a:rPr lang="en" altLang="zh-TW" sz="1400" dirty="0" err="1">
                <a:solidFill>
                  <a:srgbClr val="6A3E3E"/>
                </a:solidFill>
                <a:latin typeface="Helvetica" pitchFamily="2" charset="0"/>
              </a:rPr>
              <a:t>ctx</a:t>
            </a:r>
            <a:r>
              <a:rPr lang="en" altLang="zh-TW" sz="1400" dirty="0" err="1">
                <a:latin typeface="Helvetica" pitchFamily="2" charset="0"/>
              </a:rPr>
              <a:t>.getBean</a:t>
            </a:r>
            <a:r>
              <a:rPr lang="en" altLang="zh-TW" sz="1400" dirty="0">
                <a:latin typeface="Helvetica" pitchFamily="2" charset="0"/>
              </a:rPr>
              <a:t>(</a:t>
            </a:r>
            <a:r>
              <a:rPr lang="en" altLang="zh-TW" sz="1400" dirty="0" err="1">
                <a:latin typeface="Helvetica" pitchFamily="2" charset="0"/>
              </a:rPr>
              <a:t>Hello.</a:t>
            </a:r>
            <a:r>
              <a:rPr lang="en" altLang="zh-TW" sz="1400" b="1" dirty="0" err="1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" altLang="zh-TW" sz="1400" dirty="0">
                <a:latin typeface="Helvetica" pitchFamily="2" charset="0"/>
              </a:rPr>
              <a:t>);</a:t>
            </a:r>
          </a:p>
          <a:p>
            <a:r>
              <a:rPr lang="en" altLang="zh-TW" sz="1400" dirty="0">
                <a:latin typeface="Helvetica" pitchFamily="2" charset="0"/>
              </a:rPr>
              <a:t>        Hello 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hello3</a:t>
            </a:r>
            <a:r>
              <a:rPr lang="en" altLang="zh-TW" sz="1400" dirty="0">
                <a:latin typeface="Helvetica" pitchFamily="2" charset="0"/>
              </a:rPr>
              <a:t> = </a:t>
            </a:r>
            <a:r>
              <a:rPr lang="en" altLang="zh-TW" sz="1400" dirty="0" err="1">
                <a:solidFill>
                  <a:srgbClr val="6A3E3E"/>
                </a:solidFill>
                <a:latin typeface="Helvetica" pitchFamily="2" charset="0"/>
              </a:rPr>
              <a:t>ctx</a:t>
            </a:r>
            <a:r>
              <a:rPr lang="en" altLang="zh-TW" sz="1400" dirty="0" err="1">
                <a:latin typeface="Helvetica" pitchFamily="2" charset="0"/>
              </a:rPr>
              <a:t>.getBean</a:t>
            </a:r>
            <a:r>
              <a:rPr lang="en" altLang="zh-TW" sz="1400" dirty="0">
                <a:latin typeface="Helvetica" pitchFamily="2" charset="0"/>
              </a:rPr>
              <a:t>(</a:t>
            </a:r>
            <a:r>
              <a:rPr lang="en" altLang="zh-TW" sz="1400" dirty="0">
                <a:solidFill>
                  <a:srgbClr val="2A00FF"/>
                </a:solidFill>
                <a:latin typeface="Helvetica" pitchFamily="2" charset="0"/>
              </a:rPr>
              <a:t>"hello"</a:t>
            </a:r>
            <a:r>
              <a:rPr lang="en" altLang="zh-TW" sz="1400" dirty="0">
                <a:latin typeface="Helvetica" pitchFamily="2" charset="0"/>
              </a:rPr>
              <a:t>, </a:t>
            </a:r>
            <a:r>
              <a:rPr lang="en" altLang="zh-TW" sz="1400" dirty="0" err="1">
                <a:latin typeface="Helvetica" pitchFamily="2" charset="0"/>
              </a:rPr>
              <a:t>Hello.</a:t>
            </a:r>
            <a:r>
              <a:rPr lang="en" altLang="zh-TW" sz="1400" b="1" dirty="0" err="1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" altLang="zh-TW" sz="1400" dirty="0">
                <a:latin typeface="Helvetica" pitchFamily="2" charset="0"/>
              </a:rPr>
              <a:t>);</a:t>
            </a:r>
          </a:p>
          <a:p>
            <a:r>
              <a:rPr lang="en" altLang="zh-TW" sz="1400" dirty="0">
                <a:latin typeface="Helvetica" pitchFamily="2" charset="0"/>
              </a:rPr>
              <a:t>        </a:t>
            </a:r>
            <a:r>
              <a:rPr lang="en" altLang="zh-TW" sz="1400" dirty="0" err="1">
                <a:latin typeface="Helvetica" pitchFamily="2" charset="0"/>
              </a:rPr>
              <a:t>System.</a:t>
            </a:r>
            <a:r>
              <a:rPr lang="en" altLang="zh-TW" sz="1400" b="1" i="1" dirty="0" err="1">
                <a:solidFill>
                  <a:srgbClr val="0000C0"/>
                </a:solidFill>
                <a:latin typeface="Helvetica" pitchFamily="2" charset="0"/>
              </a:rPr>
              <a:t>out</a:t>
            </a:r>
            <a:r>
              <a:rPr lang="en" altLang="zh-TW" sz="1400" dirty="0" err="1">
                <a:latin typeface="Helvetica" pitchFamily="2" charset="0"/>
              </a:rPr>
              <a:t>.println</a:t>
            </a:r>
            <a:r>
              <a:rPr lang="en" altLang="zh-TW" sz="1400" dirty="0">
                <a:latin typeface="Helvetica" pitchFamily="2" charset="0"/>
              </a:rPr>
              <a:t>(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hello2</a:t>
            </a:r>
            <a:r>
              <a:rPr lang="en" altLang="zh-TW" sz="1400" dirty="0">
                <a:latin typeface="Helvetica" pitchFamily="2" charset="0"/>
              </a:rPr>
              <a:t>);</a:t>
            </a:r>
          </a:p>
          <a:p>
            <a:r>
              <a:rPr lang="en" altLang="zh-TW" sz="1400" dirty="0">
                <a:latin typeface="Helvetica" pitchFamily="2" charset="0"/>
              </a:rPr>
              <a:t>        </a:t>
            </a:r>
            <a:r>
              <a:rPr lang="en" altLang="zh-TW" sz="1400" dirty="0" err="1">
                <a:latin typeface="Helvetica" pitchFamily="2" charset="0"/>
              </a:rPr>
              <a:t>System.</a:t>
            </a:r>
            <a:r>
              <a:rPr lang="en" altLang="zh-TW" sz="1400" b="1" i="1" dirty="0" err="1">
                <a:solidFill>
                  <a:srgbClr val="0000C0"/>
                </a:solidFill>
                <a:latin typeface="Helvetica" pitchFamily="2" charset="0"/>
              </a:rPr>
              <a:t>out</a:t>
            </a:r>
            <a:r>
              <a:rPr lang="en" altLang="zh-TW" sz="1400" dirty="0" err="1">
                <a:latin typeface="Helvetica" pitchFamily="2" charset="0"/>
              </a:rPr>
              <a:t>.println</a:t>
            </a:r>
            <a:r>
              <a:rPr lang="en" altLang="zh-TW" sz="1400" dirty="0">
                <a:latin typeface="Helvetica" pitchFamily="2" charset="0"/>
              </a:rPr>
              <a:t>(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hello3</a:t>
            </a:r>
            <a:r>
              <a:rPr lang="en" altLang="zh-TW" sz="1400" dirty="0">
                <a:latin typeface="Helvetica" pitchFamily="2" charset="0"/>
              </a:rPr>
              <a:t>);</a:t>
            </a:r>
          </a:p>
          <a:p>
            <a:r>
              <a:rPr lang="en" altLang="zh-TW" sz="1400" dirty="0">
                <a:solidFill>
                  <a:srgbClr val="3F7F5F"/>
                </a:solidFill>
                <a:latin typeface="Helvetica" pitchFamily="2" charset="0"/>
              </a:rPr>
              <a:t>        // java </a:t>
            </a:r>
            <a:r>
              <a:rPr lang="zh-TW" altLang="en-US" sz="1400" dirty="0">
                <a:solidFill>
                  <a:srgbClr val="3F7F5F"/>
                </a:solidFill>
                <a:latin typeface="Helvetica" pitchFamily="2" charset="0"/>
              </a:rPr>
              <a:t>配置：</a:t>
            </a:r>
            <a:r>
              <a:rPr lang="en" altLang="zh-TW" sz="1400" dirty="0" err="1">
                <a:solidFill>
                  <a:srgbClr val="3F7F5F"/>
                </a:solidFill>
                <a:latin typeface="Helvetica" pitchFamily="2" charset="0"/>
              </a:rPr>
              <a:t>SpringConfig.java</a:t>
            </a:r>
            <a:endParaRPr lang="en" altLang="zh-TW" sz="1400" dirty="0">
              <a:solidFill>
                <a:srgbClr val="3F7F5F"/>
              </a:solidFill>
              <a:latin typeface="Helvetica" pitchFamily="2" charset="0"/>
            </a:endParaRPr>
          </a:p>
          <a:p>
            <a:r>
              <a:rPr lang="en" altLang="zh-TW" sz="1400" dirty="0">
                <a:latin typeface="Helvetica" pitchFamily="2" charset="0"/>
              </a:rPr>
              <a:t>        </a:t>
            </a:r>
            <a:r>
              <a:rPr lang="en" altLang="zh-TW" sz="1400" dirty="0" err="1">
                <a:latin typeface="Helvetica" pitchFamily="2" charset="0"/>
              </a:rPr>
              <a:t>ApplicationContext</a:t>
            </a:r>
            <a:r>
              <a:rPr lang="en" altLang="zh-TW" sz="1400" dirty="0">
                <a:latin typeface="Helvetica" pitchFamily="2" charset="0"/>
              </a:rPr>
              <a:t> </a:t>
            </a:r>
            <a:r>
              <a:rPr lang="en" altLang="zh-TW" sz="1400" u="sng" dirty="0">
                <a:solidFill>
                  <a:srgbClr val="6A3E3E"/>
                </a:solidFill>
                <a:latin typeface="Helvetica" pitchFamily="2" charset="0"/>
              </a:rPr>
              <a:t>ctx2</a:t>
            </a:r>
            <a:r>
              <a:rPr lang="en" altLang="zh-TW" sz="1400" dirty="0">
                <a:latin typeface="Helvetica" pitchFamily="2" charset="0"/>
              </a:rPr>
              <a:t> = </a:t>
            </a:r>
            <a:r>
              <a:rPr lang="en" altLang="zh-TW" sz="1400" b="1" dirty="0">
                <a:solidFill>
                  <a:srgbClr val="7F0055"/>
                </a:solidFill>
                <a:latin typeface="Helvetica" pitchFamily="2" charset="0"/>
              </a:rPr>
              <a:t>new</a:t>
            </a:r>
            <a:r>
              <a:rPr lang="en" altLang="zh-TW" sz="1400" dirty="0">
                <a:latin typeface="Helvetica" pitchFamily="2" charset="0"/>
              </a:rPr>
              <a:t> </a:t>
            </a:r>
            <a:r>
              <a:rPr lang="en" altLang="zh-TW" sz="1400" dirty="0" err="1">
                <a:latin typeface="Helvetica" pitchFamily="2" charset="0"/>
              </a:rPr>
              <a:t>AnnotationConfigApplicationContext</a:t>
            </a:r>
            <a:r>
              <a:rPr lang="en" altLang="zh-TW" sz="1400" dirty="0">
                <a:latin typeface="Helvetica" pitchFamily="2" charset="0"/>
              </a:rPr>
              <a:t>(</a:t>
            </a:r>
            <a:r>
              <a:rPr lang="en" altLang="zh-TW" sz="1400" dirty="0" err="1">
                <a:latin typeface="Helvetica" pitchFamily="2" charset="0"/>
              </a:rPr>
              <a:t>SpringConfig.</a:t>
            </a:r>
            <a:r>
              <a:rPr lang="en" altLang="zh-TW" sz="1400" b="1" dirty="0" err="1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" altLang="zh-TW" sz="1400" dirty="0">
                <a:latin typeface="Helvetica" pitchFamily="2" charset="0"/>
              </a:rPr>
              <a:t>);</a:t>
            </a:r>
          </a:p>
          <a:p>
            <a:r>
              <a:rPr lang="en" altLang="zh-TW" sz="1400" dirty="0">
                <a:latin typeface="Helvetica" pitchFamily="2" charset="0"/>
              </a:rPr>
              <a:t>        Hello 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hello4</a:t>
            </a:r>
            <a:r>
              <a:rPr lang="en" altLang="zh-TW" sz="1400" dirty="0">
                <a:latin typeface="Helvetica" pitchFamily="2" charset="0"/>
              </a:rPr>
              <a:t> = 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ctx2</a:t>
            </a:r>
            <a:r>
              <a:rPr lang="en" altLang="zh-TW" sz="1400" dirty="0">
                <a:latin typeface="Helvetica" pitchFamily="2" charset="0"/>
              </a:rPr>
              <a:t>.getBean(</a:t>
            </a:r>
            <a:r>
              <a:rPr lang="en" altLang="zh-TW" sz="1400" dirty="0" err="1">
                <a:latin typeface="Helvetica" pitchFamily="2" charset="0"/>
              </a:rPr>
              <a:t>Hello.</a:t>
            </a:r>
            <a:r>
              <a:rPr lang="en" altLang="zh-TW" sz="1400" b="1" dirty="0" err="1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" altLang="zh-TW" sz="1400" dirty="0">
                <a:latin typeface="Helvetica" pitchFamily="2" charset="0"/>
              </a:rPr>
              <a:t>);</a:t>
            </a:r>
          </a:p>
          <a:p>
            <a:r>
              <a:rPr lang="en" altLang="zh-TW" sz="1400" dirty="0">
                <a:latin typeface="Helvetica" pitchFamily="2" charset="0"/>
              </a:rPr>
              <a:t>        Hello 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hello5</a:t>
            </a:r>
            <a:r>
              <a:rPr lang="en" altLang="zh-TW" sz="1400" dirty="0">
                <a:latin typeface="Helvetica" pitchFamily="2" charset="0"/>
              </a:rPr>
              <a:t> = 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ctx2</a:t>
            </a:r>
            <a:r>
              <a:rPr lang="en" altLang="zh-TW" sz="1400" dirty="0">
                <a:latin typeface="Helvetica" pitchFamily="2" charset="0"/>
              </a:rPr>
              <a:t>.getBean(</a:t>
            </a:r>
            <a:r>
              <a:rPr lang="en" altLang="zh-TW" sz="1400" dirty="0">
                <a:solidFill>
                  <a:srgbClr val="2A00FF"/>
                </a:solidFill>
                <a:latin typeface="Helvetica" pitchFamily="2" charset="0"/>
              </a:rPr>
              <a:t>"hello"</a:t>
            </a:r>
            <a:r>
              <a:rPr lang="en" altLang="zh-TW" sz="1400" dirty="0">
                <a:latin typeface="Helvetica" pitchFamily="2" charset="0"/>
              </a:rPr>
              <a:t>, </a:t>
            </a:r>
            <a:r>
              <a:rPr lang="en" altLang="zh-TW" sz="1400" dirty="0" err="1">
                <a:latin typeface="Helvetica" pitchFamily="2" charset="0"/>
              </a:rPr>
              <a:t>Hello.</a:t>
            </a:r>
            <a:r>
              <a:rPr lang="en" altLang="zh-TW" sz="1400" b="1" dirty="0" err="1">
                <a:solidFill>
                  <a:srgbClr val="7F0055"/>
                </a:solidFill>
                <a:latin typeface="Helvetica" pitchFamily="2" charset="0"/>
              </a:rPr>
              <a:t>class</a:t>
            </a:r>
            <a:r>
              <a:rPr lang="en" altLang="zh-TW" sz="1400" dirty="0">
                <a:latin typeface="Helvetica" pitchFamily="2" charset="0"/>
              </a:rPr>
              <a:t>);</a:t>
            </a:r>
          </a:p>
          <a:p>
            <a:r>
              <a:rPr lang="en" altLang="zh-TW" sz="1400" dirty="0">
                <a:latin typeface="Helvetica" pitchFamily="2" charset="0"/>
              </a:rPr>
              <a:t>        </a:t>
            </a:r>
            <a:r>
              <a:rPr lang="en" altLang="zh-TW" sz="1400" dirty="0" err="1">
                <a:latin typeface="Helvetica" pitchFamily="2" charset="0"/>
              </a:rPr>
              <a:t>System.</a:t>
            </a:r>
            <a:r>
              <a:rPr lang="en" altLang="zh-TW" sz="1400" b="1" i="1" dirty="0" err="1">
                <a:solidFill>
                  <a:srgbClr val="0000C0"/>
                </a:solidFill>
                <a:latin typeface="Helvetica" pitchFamily="2" charset="0"/>
              </a:rPr>
              <a:t>out</a:t>
            </a:r>
            <a:r>
              <a:rPr lang="en" altLang="zh-TW" sz="1400" dirty="0" err="1">
                <a:latin typeface="Helvetica" pitchFamily="2" charset="0"/>
              </a:rPr>
              <a:t>.println</a:t>
            </a:r>
            <a:r>
              <a:rPr lang="en" altLang="zh-TW" sz="1400" dirty="0">
                <a:latin typeface="Helvetica" pitchFamily="2" charset="0"/>
              </a:rPr>
              <a:t>(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hello4</a:t>
            </a:r>
            <a:r>
              <a:rPr lang="en" altLang="zh-TW" sz="1400" dirty="0">
                <a:latin typeface="Helvetica" pitchFamily="2" charset="0"/>
              </a:rPr>
              <a:t>);</a:t>
            </a:r>
          </a:p>
          <a:p>
            <a:r>
              <a:rPr lang="en" altLang="zh-TW" sz="1400" dirty="0">
                <a:latin typeface="Helvetica" pitchFamily="2" charset="0"/>
              </a:rPr>
              <a:t>        </a:t>
            </a:r>
            <a:r>
              <a:rPr lang="en" altLang="zh-TW" sz="1400" dirty="0" err="1">
                <a:latin typeface="Helvetica" pitchFamily="2" charset="0"/>
              </a:rPr>
              <a:t>System.</a:t>
            </a:r>
            <a:r>
              <a:rPr lang="en" altLang="zh-TW" sz="1400" b="1" i="1" dirty="0" err="1">
                <a:solidFill>
                  <a:srgbClr val="0000C0"/>
                </a:solidFill>
                <a:latin typeface="Helvetica" pitchFamily="2" charset="0"/>
              </a:rPr>
              <a:t>out</a:t>
            </a:r>
            <a:r>
              <a:rPr lang="en" altLang="zh-TW" sz="1400" dirty="0" err="1">
                <a:latin typeface="Helvetica" pitchFamily="2" charset="0"/>
              </a:rPr>
              <a:t>.println</a:t>
            </a:r>
            <a:r>
              <a:rPr lang="en" altLang="zh-TW" sz="1400" dirty="0">
                <a:latin typeface="Helvetica" pitchFamily="2" charset="0"/>
              </a:rPr>
              <a:t>(</a:t>
            </a:r>
            <a:r>
              <a:rPr lang="en" altLang="zh-TW" sz="1400" dirty="0">
                <a:solidFill>
                  <a:srgbClr val="6A3E3E"/>
                </a:solidFill>
                <a:latin typeface="Helvetica" pitchFamily="2" charset="0"/>
              </a:rPr>
              <a:t>hello5</a:t>
            </a:r>
            <a:r>
              <a:rPr lang="en" altLang="zh-TW" sz="1400" dirty="0">
                <a:latin typeface="Helvetica" pitchFamily="2" charset="0"/>
              </a:rPr>
              <a:t>);</a:t>
            </a:r>
          </a:p>
          <a:p>
            <a:r>
              <a:rPr lang="en" altLang="zh-TW" sz="1400" dirty="0">
                <a:latin typeface="Helvetica" pitchFamily="2" charset="0"/>
              </a:rPr>
              <a:t>    }</a:t>
            </a:r>
          </a:p>
          <a:p>
            <a:r>
              <a:rPr lang="en" altLang="zh-TW" sz="1400" dirty="0">
                <a:latin typeface="Helvetica" pitchFamily="2" charset="0"/>
              </a:rPr>
              <a:t>}</a:t>
            </a:r>
            <a:endParaRPr lang="en" altLang="zh-TW" sz="1400" dirty="0"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26105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C0FD6A0F-C659-6E4D-90D7-7DA313149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範例程式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xmlns="" id="{704EA804-4E5B-C74D-B16E-ADD4174FE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TW" dirty="0">
                <a:hlinkClick r:id="rId2"/>
              </a:rPr>
              <a:t>https://github.com/vincenttuan/SpringCoreExpert2022</a:t>
            </a:r>
            <a:endParaRPr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xmlns="" val="5430159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34A1CA2-09AB-C24B-B3F5-C2BE7835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</a:t>
            </a:r>
            <a:r>
              <a:rPr kumimoji="1" lang="zh-TW" altLang="en-US" dirty="0"/>
              <a:t>前中後臺技術演進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907DDF9-65F7-4043-97F4-0F537385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4BB54-68B9-4215-8138-A4D7FA33C9C8}" type="slidenum">
              <a:rPr lang="en-US" altLang="zh-TW" smtClean="0"/>
              <a:pPr>
                <a:defRPr/>
              </a:pPr>
              <a:t>5</a:t>
            </a:fld>
            <a:endParaRPr lang="en-US" altLang="zh-TW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xmlns="" id="{81005FB7-C69F-9045-909E-AF736D449B1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9908" y="3002260"/>
            <a:ext cx="1246636" cy="1074812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xmlns="" id="{E07DC28F-688D-8A42-82F0-DC8B0ABAAC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71882" y="2772003"/>
            <a:ext cx="1441450" cy="13081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xmlns="" id="{90A82566-9E04-5342-81EF-7862FFD447EB}"/>
              </a:ext>
            </a:extLst>
          </p:cNvPr>
          <p:cNvSpPr txBox="1"/>
          <p:nvPr/>
        </p:nvSpPr>
        <p:spPr>
          <a:xfrm>
            <a:off x="1800316" y="2053907"/>
            <a:ext cx="2783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2001 (J2EE </a:t>
            </a:r>
            <a:r>
              <a:rPr kumimoji="1" lang="en-US" altLang="zh-TW" sz="28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1.3</a:t>
            </a:r>
            <a:r>
              <a:rPr kumimoji="1" lang="en-US" altLang="zh-TW" sz="2800" dirty="0"/>
              <a:t>)</a:t>
            </a:r>
            <a:endParaRPr kumimoji="1" lang="zh-TW" altLang="en-US" sz="2800" dirty="0"/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xmlns="" id="{F198E295-C0FE-0748-BEA0-9CB96E30E5F8}"/>
              </a:ext>
            </a:extLst>
          </p:cNvPr>
          <p:cNvGrpSpPr/>
          <p:nvPr/>
        </p:nvGrpSpPr>
        <p:grpSpPr>
          <a:xfrm>
            <a:off x="3635897" y="2708920"/>
            <a:ext cx="1733396" cy="1656184"/>
            <a:chOff x="3635897" y="2708920"/>
            <a:chExt cx="1733396" cy="1656184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27550E35-51F1-2940-B314-0C7F839F62FF}"/>
                </a:ext>
              </a:extLst>
            </p:cNvPr>
            <p:cNvSpPr/>
            <p:nvPr/>
          </p:nvSpPr>
          <p:spPr>
            <a:xfrm>
              <a:off x="3635897" y="2708920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xmlns="" id="{529300F3-6761-E84D-AC63-6836F491AF09}"/>
                </a:ext>
              </a:extLst>
            </p:cNvPr>
            <p:cNvGrpSpPr/>
            <p:nvPr/>
          </p:nvGrpSpPr>
          <p:grpSpPr>
            <a:xfrm>
              <a:off x="3644141" y="3011854"/>
              <a:ext cx="1725152" cy="1256885"/>
              <a:chOff x="3576713" y="3002260"/>
              <a:chExt cx="1725152" cy="1256885"/>
            </a:xfrm>
          </p:grpSpPr>
          <p:sp>
            <p:nvSpPr>
              <p:cNvPr id="5" name="正五邊形 4">
                <a:extLst>
                  <a:ext uri="{FF2B5EF4-FFF2-40B4-BE49-F238E27FC236}">
                    <a16:creationId xmlns:a16="http://schemas.microsoft.com/office/drawing/2014/main" xmlns="" id="{54E32EDC-54EA-1541-834F-FBBF3C4BDCA4}"/>
                  </a:ext>
                </a:extLst>
              </p:cNvPr>
              <p:cNvSpPr/>
              <p:nvPr/>
            </p:nvSpPr>
            <p:spPr>
              <a:xfrm>
                <a:off x="3851920" y="3002260"/>
                <a:ext cx="1152128" cy="858788"/>
              </a:xfrm>
              <a:prstGeom prst="pent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xmlns="" id="{42C70239-FF51-8C40-A16E-1BAA9AF8E741}"/>
                  </a:ext>
                </a:extLst>
              </p:cNvPr>
              <p:cNvSpPr txBox="1"/>
              <p:nvPr/>
            </p:nvSpPr>
            <p:spPr>
              <a:xfrm>
                <a:off x="3576713" y="3797480"/>
                <a:ext cx="17251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b="1" dirty="0"/>
                  <a:t>Servlet 2.3</a:t>
                </a:r>
                <a:endParaRPr kumimoji="1" lang="zh-TW" altLang="en-US" sz="2400" b="1" dirty="0"/>
              </a:p>
            </p:txBody>
          </p:sp>
        </p:grp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xmlns="" id="{9270AD8F-D3B2-F341-8EBA-E13DD35B0769}"/>
              </a:ext>
            </a:extLst>
          </p:cNvPr>
          <p:cNvGrpSpPr/>
          <p:nvPr/>
        </p:nvGrpSpPr>
        <p:grpSpPr>
          <a:xfrm>
            <a:off x="5508104" y="2708920"/>
            <a:ext cx="1703014" cy="1656184"/>
            <a:chOff x="5508104" y="2708920"/>
            <a:chExt cx="1703014" cy="1656184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F7EF20E3-5CB9-1141-BB2A-B16215080108}"/>
                </a:ext>
              </a:extLst>
            </p:cNvPr>
            <p:cNvSpPr/>
            <p:nvPr/>
          </p:nvSpPr>
          <p:spPr>
            <a:xfrm>
              <a:off x="5508104" y="2708920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xmlns="" id="{8C96993D-604F-DF4A-B664-6F8F26FEBE72}"/>
                </a:ext>
              </a:extLst>
            </p:cNvPr>
            <p:cNvGrpSpPr/>
            <p:nvPr/>
          </p:nvGrpSpPr>
          <p:grpSpPr>
            <a:xfrm>
              <a:off x="5618062" y="3073859"/>
              <a:ext cx="1483098" cy="1213578"/>
              <a:chOff x="5393173" y="3068960"/>
              <a:chExt cx="1483098" cy="1213578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xmlns="" id="{C8FD79CF-AA29-874B-A2E1-F80097930739}"/>
                  </a:ext>
                </a:extLst>
              </p:cNvPr>
              <p:cNvSpPr/>
              <p:nvPr/>
            </p:nvSpPr>
            <p:spPr>
              <a:xfrm>
                <a:off x="5580112" y="3068960"/>
                <a:ext cx="1109221" cy="720080"/>
              </a:xfrm>
              <a:prstGeom prst="ellipse">
                <a:avLst/>
              </a:prstGeom>
              <a:solidFill>
                <a:srgbClr val="C04D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9B87BA32-312C-4345-A094-9255B7F26602}"/>
                  </a:ext>
                </a:extLst>
              </p:cNvPr>
              <p:cNvSpPr txBox="1"/>
              <p:nvPr/>
            </p:nvSpPr>
            <p:spPr>
              <a:xfrm>
                <a:off x="5393173" y="3759318"/>
                <a:ext cx="14830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/>
                  <a:t>EJB 2.0</a:t>
                </a:r>
                <a:endParaRPr kumimoji="1" lang="zh-TW" altLang="en-US" sz="2800" b="1" dirty="0"/>
              </a:p>
            </p:txBody>
          </p:sp>
        </p:grp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xmlns="" id="{F465E411-820D-304F-B93A-144323762C4B}"/>
              </a:ext>
            </a:extLst>
          </p:cNvPr>
          <p:cNvGrpSpPr/>
          <p:nvPr/>
        </p:nvGrpSpPr>
        <p:grpSpPr>
          <a:xfrm>
            <a:off x="1745945" y="2708920"/>
            <a:ext cx="1703014" cy="1656184"/>
            <a:chOff x="1745945" y="2708920"/>
            <a:chExt cx="1703014" cy="1656184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44EA47BF-7708-B344-A9D6-964F25DF8507}"/>
                </a:ext>
              </a:extLst>
            </p:cNvPr>
            <p:cNvSpPr/>
            <p:nvPr/>
          </p:nvSpPr>
          <p:spPr>
            <a:xfrm>
              <a:off x="1745945" y="2708920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xmlns="" id="{E4D81339-0805-F041-A1E7-3788B5DAF855}"/>
                </a:ext>
              </a:extLst>
            </p:cNvPr>
            <p:cNvGrpSpPr/>
            <p:nvPr/>
          </p:nvGrpSpPr>
          <p:grpSpPr>
            <a:xfrm>
              <a:off x="1881751" y="3073858"/>
              <a:ext cx="1370712" cy="1225659"/>
              <a:chOff x="1881751" y="3073858"/>
              <a:chExt cx="1370712" cy="1225659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xmlns="" id="{940BDC4E-722D-CF48-8F6C-F7135B5F66B6}"/>
                  </a:ext>
                </a:extLst>
              </p:cNvPr>
              <p:cNvSpPr txBox="1"/>
              <p:nvPr/>
            </p:nvSpPr>
            <p:spPr>
              <a:xfrm>
                <a:off x="1881751" y="3776297"/>
                <a:ext cx="1370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/>
                  <a:t>JSP 2</a:t>
                </a:r>
                <a:endParaRPr kumimoji="1" lang="zh-TW" altLang="en-US" sz="2800" b="1" dirty="0"/>
              </a:p>
            </p:txBody>
          </p:sp>
          <p:sp>
            <p:nvSpPr>
              <p:cNvPr id="14" name="摺角紙張 13">
                <a:extLst>
                  <a:ext uri="{FF2B5EF4-FFF2-40B4-BE49-F238E27FC236}">
                    <a16:creationId xmlns:a16="http://schemas.microsoft.com/office/drawing/2014/main" xmlns="" id="{8A7FC2E0-CCF2-994D-A51A-FA0099335E3E}"/>
                  </a:ext>
                </a:extLst>
              </p:cNvPr>
              <p:cNvSpPr/>
              <p:nvPr/>
            </p:nvSpPr>
            <p:spPr>
              <a:xfrm>
                <a:off x="1989183" y="3073858"/>
                <a:ext cx="1147269" cy="720081"/>
              </a:xfrm>
              <a:prstGeom prst="foldedCorne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xmlns="" id="{BA4C85A0-8D03-5C42-A8C5-2F931582D65E}"/>
              </a:ext>
            </a:extLst>
          </p:cNvPr>
          <p:cNvSpPr txBox="1"/>
          <p:nvPr/>
        </p:nvSpPr>
        <p:spPr>
          <a:xfrm>
            <a:off x="1022924" y="4854837"/>
            <a:ext cx="71210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4400" dirty="0" err="1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JavaEE</a:t>
            </a:r>
            <a:r>
              <a:rPr kumimoji="1" lang="en-US" altLang="zh-TW" sz="4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 </a:t>
            </a:r>
            <a:r>
              <a:rPr kumimoji="1" lang="zh-TW" altLang="en-US" sz="4400" dirty="0">
                <a:latin typeface="Microsoft JhengHei" panose="020B0604030504040204" pitchFamily="34" charset="-120"/>
                <a:ea typeface="Microsoft JhengHei" panose="020B0604030504040204" pitchFamily="34" charset="-120"/>
              </a:rPr>
              <a:t>官方技術架構的巔峰</a:t>
            </a:r>
          </a:p>
        </p:txBody>
      </p:sp>
    </p:spTree>
    <p:extLst>
      <p:ext uri="{BB962C8B-B14F-4D97-AF65-F5344CB8AC3E}">
        <p14:creationId xmlns:p14="http://schemas.microsoft.com/office/powerpoint/2010/main" xmlns="" val="2877589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群組 4">
            <a:extLst>
              <a:ext uri="{FF2B5EF4-FFF2-40B4-BE49-F238E27FC236}">
                <a16:creationId xmlns:a16="http://schemas.microsoft.com/office/drawing/2014/main" xmlns="" id="{D8B683CA-9EAC-D04F-9AEA-CAA2E359370F}"/>
              </a:ext>
            </a:extLst>
          </p:cNvPr>
          <p:cNvGrpSpPr/>
          <p:nvPr/>
        </p:nvGrpSpPr>
        <p:grpSpPr>
          <a:xfrm>
            <a:off x="1189340" y="4486504"/>
            <a:ext cx="6120577" cy="2271057"/>
            <a:chOff x="1189340" y="4486504"/>
            <a:chExt cx="6120577" cy="2271057"/>
          </a:xfrm>
        </p:grpSpPr>
        <p:pic>
          <p:nvPicPr>
            <p:cNvPr id="407556" name="Picture 4" descr="朱元璋傳皇位時的獨白：我的內心是崩潰的- 每日頭條">
              <a:extLst>
                <a:ext uri="{FF2B5EF4-FFF2-40B4-BE49-F238E27FC236}">
                  <a16:creationId xmlns:a16="http://schemas.microsoft.com/office/drawing/2014/main" xmlns="" id="{5766C617-6AE0-7D46-B2DC-D70BB1089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89340" y="4486504"/>
              <a:ext cx="4165600" cy="1955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xmlns="" id="{B9105406-B54B-434C-BF7F-CC2B75290FC2}"/>
                </a:ext>
              </a:extLst>
            </p:cNvPr>
            <p:cNvSpPr txBox="1"/>
            <p:nvPr/>
          </p:nvSpPr>
          <p:spPr>
            <a:xfrm>
              <a:off x="3779912" y="5926564"/>
              <a:ext cx="3530005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zh-TW" altLang="en-US" dirty="0"/>
                <a:t>圖片來源：</a:t>
              </a:r>
              <a:r>
                <a:rPr lang="en-US" altLang="zh-TW" dirty="0"/>
                <a:t/>
              </a:r>
              <a:br>
                <a:rPr lang="en-US" altLang="zh-TW" dirty="0"/>
              </a:br>
              <a:r>
                <a:rPr lang="en-US" altLang="zh-TW" dirty="0">
                  <a:hlinkClick r:id="rId3"/>
                </a:rPr>
                <a:t>https://kknews.cc/history/eaevnr.html</a:t>
              </a:r>
              <a:endParaRPr lang="en-US" altLang="zh-TW" dirty="0"/>
            </a:p>
            <a:p>
              <a:endParaRPr kumimoji="1" lang="zh-TW" altLang="en-US" dirty="0"/>
            </a:p>
          </p:txBody>
        </p:sp>
      </p:grpSp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C83033-AB1D-5246-8E9A-317B754C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</a:t>
            </a:r>
            <a:r>
              <a:rPr lang="zh-TW" altLang="en-US" dirty="0"/>
              <a:t>前中後臺技術演進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76CE75E-9A21-4041-8241-CB248B1D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4BB54-68B9-4215-8138-A4D7FA33C9C8}" type="slidenum">
              <a:rPr lang="en-US" altLang="zh-TW" smtClean="0"/>
              <a:pPr>
                <a:defRPr/>
              </a:pPr>
              <a:t>6</a:t>
            </a:fld>
            <a:endParaRPr lang="en-US" altLang="zh-TW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231C215-235E-F749-A90F-B34A7CA95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EJB </a:t>
            </a:r>
            <a:r>
              <a:rPr lang="zh-TW" altLang="en-US" dirty="0"/>
              <a:t>是個龐然大物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xmlns="" id="{5B93E1D0-8559-4C45-92C3-3465F583E896}"/>
              </a:ext>
            </a:extLst>
          </p:cNvPr>
          <p:cNvGrpSpPr/>
          <p:nvPr/>
        </p:nvGrpSpPr>
        <p:grpSpPr>
          <a:xfrm>
            <a:off x="1475656" y="2852936"/>
            <a:ext cx="6677853" cy="1727200"/>
            <a:chOff x="1907704" y="2812375"/>
            <a:chExt cx="6677853" cy="1727200"/>
          </a:xfrm>
        </p:grpSpPr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xmlns="" id="{CE44D9CB-55E0-C241-A856-BF362EEB0E37}"/>
                </a:ext>
              </a:extLst>
            </p:cNvPr>
            <p:cNvGrpSpPr/>
            <p:nvPr/>
          </p:nvGrpSpPr>
          <p:grpSpPr>
            <a:xfrm>
              <a:off x="1907704" y="2852936"/>
              <a:ext cx="1703014" cy="1656184"/>
              <a:chOff x="5508104" y="2708920"/>
              <a:chExt cx="1703014" cy="1656184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xmlns="" id="{4E2F9627-B5D1-4D4D-9560-EB435D6C46CA}"/>
                  </a:ext>
                </a:extLst>
              </p:cNvPr>
              <p:cNvSpPr/>
              <p:nvPr/>
            </p:nvSpPr>
            <p:spPr>
              <a:xfrm>
                <a:off x="5508104" y="2708920"/>
                <a:ext cx="1703014" cy="1656184"/>
              </a:xfrm>
              <a:prstGeom prst="rect">
                <a:avLst/>
              </a:prstGeom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grpSp>
            <p:nvGrpSpPr>
              <p:cNvPr id="8" name="群組 7">
                <a:extLst>
                  <a:ext uri="{FF2B5EF4-FFF2-40B4-BE49-F238E27FC236}">
                    <a16:creationId xmlns:a16="http://schemas.microsoft.com/office/drawing/2014/main" xmlns="" id="{72338F54-F4E9-0746-A5AC-BB438E51A706}"/>
                  </a:ext>
                </a:extLst>
              </p:cNvPr>
              <p:cNvGrpSpPr/>
              <p:nvPr/>
            </p:nvGrpSpPr>
            <p:grpSpPr>
              <a:xfrm>
                <a:off x="5618062" y="3073859"/>
                <a:ext cx="1483098" cy="1213578"/>
                <a:chOff x="5393173" y="3068960"/>
                <a:chExt cx="1483098" cy="1213578"/>
              </a:xfrm>
            </p:grpSpPr>
            <p:sp>
              <p:nvSpPr>
                <p:cNvPr id="9" name="橢圓 8">
                  <a:extLst>
                    <a:ext uri="{FF2B5EF4-FFF2-40B4-BE49-F238E27FC236}">
                      <a16:creationId xmlns:a16="http://schemas.microsoft.com/office/drawing/2014/main" xmlns="" id="{45518126-F65D-A14C-B9E9-F697112CCEA2}"/>
                    </a:ext>
                  </a:extLst>
                </p:cNvPr>
                <p:cNvSpPr/>
                <p:nvPr/>
              </p:nvSpPr>
              <p:spPr>
                <a:xfrm>
                  <a:off x="5580112" y="3068960"/>
                  <a:ext cx="1109221" cy="720080"/>
                </a:xfrm>
                <a:prstGeom prst="ellipse">
                  <a:avLst/>
                </a:prstGeom>
                <a:solidFill>
                  <a:srgbClr val="C04D0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kumimoji="1" lang="zh-TW" altLang="en-US"/>
                </a:p>
              </p:txBody>
            </p:sp>
            <p:sp>
              <p:nvSpPr>
                <p:cNvPr id="10" name="文字方塊 9">
                  <a:extLst>
                    <a:ext uri="{FF2B5EF4-FFF2-40B4-BE49-F238E27FC236}">
                      <a16:creationId xmlns:a16="http://schemas.microsoft.com/office/drawing/2014/main" xmlns="" id="{A06CC50D-ABA1-7A40-9C06-F7A597D64691}"/>
                    </a:ext>
                  </a:extLst>
                </p:cNvPr>
                <p:cNvSpPr txBox="1"/>
                <p:nvPr/>
              </p:nvSpPr>
              <p:spPr>
                <a:xfrm>
                  <a:off x="5393173" y="3759318"/>
                  <a:ext cx="1483098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TW" sz="2800" b="1" dirty="0"/>
                    <a:t>EJB 2.0</a:t>
                  </a:r>
                  <a:endParaRPr kumimoji="1" lang="zh-TW" altLang="en-US" sz="2800" b="1" dirty="0"/>
                </a:p>
              </p:txBody>
            </p:sp>
          </p:grpSp>
        </p:grpSp>
        <p:pic>
          <p:nvPicPr>
            <p:cNvPr id="16" name="圖片 15" descr="一張含有 文字 的圖片&#10;&#10;自動產生的描述">
              <a:extLst>
                <a:ext uri="{FF2B5EF4-FFF2-40B4-BE49-F238E27FC236}">
                  <a16:creationId xmlns:a16="http://schemas.microsoft.com/office/drawing/2014/main" xmlns="" id="{4FBCEAA0-64A6-7042-8CA9-56E69953A3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797657" y="2812375"/>
              <a:ext cx="4787900" cy="1727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657099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1EC83033-AB1D-5246-8E9A-317B754CD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Web</a:t>
            </a:r>
            <a:r>
              <a:rPr lang="zh-TW" altLang="en-US" dirty="0"/>
              <a:t>前中後臺技術演進</a:t>
            </a:r>
            <a:endParaRPr kumimoji="1"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C76CE75E-9A21-4041-8241-CB248B1DF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4BB54-68B9-4215-8138-A4D7FA33C9C8}" type="slidenum">
              <a:rPr lang="en-US" altLang="zh-TW" smtClean="0"/>
              <a:pPr>
                <a:defRPr/>
              </a:pPr>
              <a:t>7</a:t>
            </a:fld>
            <a:endParaRPr lang="en-US" altLang="zh-TW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xmlns="" id="{6231C215-235E-F749-A90F-B34A7CA954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2002</a:t>
            </a:r>
            <a:endParaRPr lang="zh-TW" altLang="en-US" dirty="0"/>
          </a:p>
        </p:txBody>
      </p:sp>
      <p:grpSp>
        <p:nvGrpSpPr>
          <p:cNvPr id="11" name="群組 10">
            <a:extLst>
              <a:ext uri="{FF2B5EF4-FFF2-40B4-BE49-F238E27FC236}">
                <a16:creationId xmlns:a16="http://schemas.microsoft.com/office/drawing/2014/main" xmlns="" id="{CE44D9CB-55E0-C241-A856-BF362EEB0E37}"/>
              </a:ext>
            </a:extLst>
          </p:cNvPr>
          <p:cNvGrpSpPr/>
          <p:nvPr/>
        </p:nvGrpSpPr>
        <p:grpSpPr>
          <a:xfrm>
            <a:off x="1907704" y="2852936"/>
            <a:ext cx="1703014" cy="1656184"/>
            <a:chOff x="5508104" y="2708920"/>
            <a:chExt cx="1703014" cy="1656184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xmlns="" id="{4E2F9627-B5D1-4D4D-9560-EB435D6C46CA}"/>
                </a:ext>
              </a:extLst>
            </p:cNvPr>
            <p:cNvSpPr/>
            <p:nvPr/>
          </p:nvSpPr>
          <p:spPr>
            <a:xfrm>
              <a:off x="5508104" y="2708920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8" name="群組 7">
              <a:extLst>
                <a:ext uri="{FF2B5EF4-FFF2-40B4-BE49-F238E27FC236}">
                  <a16:creationId xmlns:a16="http://schemas.microsoft.com/office/drawing/2014/main" xmlns="" id="{72338F54-F4E9-0746-A5AC-BB438E51A706}"/>
                </a:ext>
              </a:extLst>
            </p:cNvPr>
            <p:cNvGrpSpPr/>
            <p:nvPr/>
          </p:nvGrpSpPr>
          <p:grpSpPr>
            <a:xfrm>
              <a:off x="5618062" y="3073859"/>
              <a:ext cx="1483098" cy="1213578"/>
              <a:chOff x="5393173" y="3068960"/>
              <a:chExt cx="1483098" cy="1213578"/>
            </a:xfrm>
          </p:grpSpPr>
          <p:sp>
            <p:nvSpPr>
              <p:cNvPr id="9" name="橢圓 8">
                <a:extLst>
                  <a:ext uri="{FF2B5EF4-FFF2-40B4-BE49-F238E27FC236}">
                    <a16:creationId xmlns:a16="http://schemas.microsoft.com/office/drawing/2014/main" xmlns="" id="{45518126-F65D-A14C-B9E9-F697112CCEA2}"/>
                  </a:ext>
                </a:extLst>
              </p:cNvPr>
              <p:cNvSpPr/>
              <p:nvPr/>
            </p:nvSpPr>
            <p:spPr>
              <a:xfrm>
                <a:off x="5580112" y="3068960"/>
                <a:ext cx="1109221" cy="720080"/>
              </a:xfrm>
              <a:prstGeom prst="ellipse">
                <a:avLst/>
              </a:prstGeom>
              <a:solidFill>
                <a:srgbClr val="C04D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0" name="文字方塊 9">
                <a:extLst>
                  <a:ext uri="{FF2B5EF4-FFF2-40B4-BE49-F238E27FC236}">
                    <a16:creationId xmlns:a16="http://schemas.microsoft.com/office/drawing/2014/main" xmlns="" id="{A06CC50D-ABA1-7A40-9C06-F7A597D64691}"/>
                  </a:ext>
                </a:extLst>
              </p:cNvPr>
              <p:cNvSpPr txBox="1"/>
              <p:nvPr/>
            </p:nvSpPr>
            <p:spPr>
              <a:xfrm>
                <a:off x="5393173" y="3759318"/>
                <a:ext cx="14830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/>
                  <a:t>EJB 2.0</a:t>
                </a:r>
                <a:endParaRPr kumimoji="1" lang="zh-TW" altLang="en-US" sz="2800" b="1" dirty="0"/>
              </a:p>
            </p:txBody>
          </p:sp>
        </p:grpSp>
      </p:grpSp>
      <p:pic>
        <p:nvPicPr>
          <p:cNvPr id="390146" name="Picture 2" descr="Spring Logo Icon – Free Download, PNG and Vector">
            <a:extLst>
              <a:ext uri="{FF2B5EF4-FFF2-40B4-BE49-F238E27FC236}">
                <a16:creationId xmlns:a16="http://schemas.microsoft.com/office/drawing/2014/main" xmlns="" id="{CB6E31F0-AA86-C34C-91A9-400947E614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08627" y="1747837"/>
            <a:ext cx="1934096" cy="1934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xmlns="" id="{80348D01-48F9-7E41-BF8E-62DAA634F3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390575" y="2258628"/>
            <a:ext cx="2844800" cy="2844800"/>
          </a:xfrm>
          <a:prstGeom prst="rect">
            <a:avLst/>
          </a:prstGeom>
        </p:spPr>
      </p:pic>
      <p:pic>
        <p:nvPicPr>
          <p:cNvPr id="391170" name="Picture 2" descr="JBoss.org UI Design">
            <a:extLst>
              <a:ext uri="{FF2B5EF4-FFF2-40B4-BE49-F238E27FC236}">
                <a16:creationId xmlns:a16="http://schemas.microsoft.com/office/drawing/2014/main" xmlns="" id="{97B96A87-5412-E145-9C90-7C01F861E5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6871" y="4108132"/>
            <a:ext cx="1815852" cy="18158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xmlns="" val="1388657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0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91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34A1CA2-09AB-C24B-B3F5-C2BE7835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</a:t>
            </a:r>
            <a:r>
              <a:rPr kumimoji="1" lang="zh-TW" altLang="en-US" dirty="0"/>
              <a:t>前中後臺技術演進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907DDF9-65F7-4043-97F4-0F537385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4BB54-68B9-4215-8138-A4D7FA33C9C8}" type="slidenum">
              <a:rPr lang="en-US" altLang="zh-TW" smtClean="0"/>
              <a:pPr>
                <a:defRPr/>
              </a:pPr>
              <a:t>8</a:t>
            </a:fld>
            <a:endParaRPr lang="en-US" altLang="zh-TW" dirty="0"/>
          </a:p>
        </p:txBody>
      </p: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78F4406D-7949-2A46-8E33-94CB3F020934}"/>
              </a:ext>
            </a:extLst>
          </p:cNvPr>
          <p:cNvGrpSpPr/>
          <p:nvPr/>
        </p:nvGrpSpPr>
        <p:grpSpPr>
          <a:xfrm>
            <a:off x="333376" y="2482245"/>
            <a:ext cx="8353424" cy="2311197"/>
            <a:chOff x="327656" y="1615517"/>
            <a:chExt cx="8353424" cy="2311197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xmlns="" id="{27550E35-51F1-2940-B314-0C7F839F62FF}"/>
                </a:ext>
              </a:extLst>
            </p:cNvPr>
            <p:cNvSpPr/>
            <p:nvPr/>
          </p:nvSpPr>
          <p:spPr>
            <a:xfrm>
              <a:off x="3603645" y="2270530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xmlns="" id="{44EA47BF-7708-B344-A9D6-964F25DF8507}"/>
                </a:ext>
              </a:extLst>
            </p:cNvPr>
            <p:cNvSpPr/>
            <p:nvPr/>
          </p:nvSpPr>
          <p:spPr>
            <a:xfrm>
              <a:off x="1713693" y="2270530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F7EF20E3-5CB9-1141-BB2A-B16215080108}"/>
                </a:ext>
              </a:extLst>
            </p:cNvPr>
            <p:cNvSpPr/>
            <p:nvPr/>
          </p:nvSpPr>
          <p:spPr>
            <a:xfrm>
              <a:off x="5475852" y="2270530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6" name="圖片 5">
              <a:extLst>
                <a:ext uri="{FF2B5EF4-FFF2-40B4-BE49-F238E27FC236}">
                  <a16:creationId xmlns:a16="http://schemas.microsoft.com/office/drawing/2014/main" xmlns="" id="{81005FB7-C69F-9045-909E-AF736D449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27656" y="2563870"/>
              <a:ext cx="1246636" cy="1074812"/>
            </a:xfrm>
            <a:prstGeom prst="rect">
              <a:avLst/>
            </a:prstGeom>
          </p:spPr>
        </p:pic>
        <p:pic>
          <p:nvPicPr>
            <p:cNvPr id="8" name="圖片 7">
              <a:extLst>
                <a:ext uri="{FF2B5EF4-FFF2-40B4-BE49-F238E27FC236}">
                  <a16:creationId xmlns:a16="http://schemas.microsoft.com/office/drawing/2014/main" xmlns="" id="{E07DC28F-688D-8A42-82F0-DC8B0ABAA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239630" y="2333613"/>
              <a:ext cx="1441450" cy="1308100"/>
            </a:xfrm>
            <a:prstGeom prst="rect">
              <a:avLst/>
            </a:prstGeom>
          </p:spPr>
        </p:pic>
        <p:sp>
          <p:nvSpPr>
            <p:cNvPr id="3" name="文字方塊 2">
              <a:extLst>
                <a:ext uri="{FF2B5EF4-FFF2-40B4-BE49-F238E27FC236}">
                  <a16:creationId xmlns:a16="http://schemas.microsoft.com/office/drawing/2014/main" xmlns="" id="{90A82566-9E04-5342-81EF-7862FFD447EB}"/>
                </a:ext>
              </a:extLst>
            </p:cNvPr>
            <p:cNvSpPr txBox="1"/>
            <p:nvPr/>
          </p:nvSpPr>
          <p:spPr>
            <a:xfrm>
              <a:off x="1768064" y="1615517"/>
              <a:ext cx="278313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800" dirty="0"/>
                <a:t>2002 (J2EE </a:t>
              </a:r>
              <a:r>
                <a:rPr kumimoji="1" lang="en-US" altLang="zh-TW" sz="2800" dirty="0">
                  <a:latin typeface="Microsoft JhengHei" panose="020B0604030504040204" pitchFamily="34" charset="-120"/>
                  <a:ea typeface="Microsoft JhengHei" panose="020B0604030504040204" pitchFamily="34" charset="-120"/>
                </a:rPr>
                <a:t>1.3</a:t>
              </a:r>
              <a:r>
                <a:rPr kumimoji="1" lang="en-US" altLang="zh-TW" sz="2800" dirty="0"/>
                <a:t>)</a:t>
              </a:r>
              <a:endParaRPr kumimoji="1" lang="zh-TW" altLang="en-US" sz="2800" dirty="0"/>
            </a:p>
          </p:txBody>
        </p:sp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xmlns="" id="{529300F3-6761-E84D-AC63-6836F491AF09}"/>
                </a:ext>
              </a:extLst>
            </p:cNvPr>
            <p:cNvGrpSpPr/>
            <p:nvPr/>
          </p:nvGrpSpPr>
          <p:grpSpPr>
            <a:xfrm>
              <a:off x="3611889" y="2573464"/>
              <a:ext cx="1725152" cy="1256885"/>
              <a:chOff x="3576713" y="3002260"/>
              <a:chExt cx="1725152" cy="1256885"/>
            </a:xfrm>
          </p:grpSpPr>
          <p:sp>
            <p:nvSpPr>
              <p:cNvPr id="5" name="正五邊形 4">
                <a:extLst>
                  <a:ext uri="{FF2B5EF4-FFF2-40B4-BE49-F238E27FC236}">
                    <a16:creationId xmlns:a16="http://schemas.microsoft.com/office/drawing/2014/main" xmlns="" id="{54E32EDC-54EA-1541-834F-FBBF3C4BDCA4}"/>
                  </a:ext>
                </a:extLst>
              </p:cNvPr>
              <p:cNvSpPr/>
              <p:nvPr/>
            </p:nvSpPr>
            <p:spPr>
              <a:xfrm>
                <a:off x="3851920" y="3002260"/>
                <a:ext cx="1152128" cy="858788"/>
              </a:xfrm>
              <a:prstGeom prst="pent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7" name="文字方塊 6">
                <a:extLst>
                  <a:ext uri="{FF2B5EF4-FFF2-40B4-BE49-F238E27FC236}">
                    <a16:creationId xmlns:a16="http://schemas.microsoft.com/office/drawing/2014/main" xmlns="" id="{42C70239-FF51-8C40-A16E-1BAA9AF8E741}"/>
                  </a:ext>
                </a:extLst>
              </p:cNvPr>
              <p:cNvSpPr txBox="1"/>
              <p:nvPr/>
            </p:nvSpPr>
            <p:spPr>
              <a:xfrm>
                <a:off x="3576713" y="3797480"/>
                <a:ext cx="172515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400" b="1" dirty="0"/>
                  <a:t>Servlet 2.3</a:t>
                </a:r>
                <a:endParaRPr kumimoji="1" lang="zh-TW" altLang="en-US" sz="2400" b="1" dirty="0"/>
              </a:p>
            </p:txBody>
          </p: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xmlns="" id="{8C96993D-604F-DF4A-B664-6F8F26FEBE72}"/>
                </a:ext>
              </a:extLst>
            </p:cNvPr>
            <p:cNvGrpSpPr/>
            <p:nvPr/>
          </p:nvGrpSpPr>
          <p:grpSpPr>
            <a:xfrm>
              <a:off x="5585810" y="2635469"/>
              <a:ext cx="1483098" cy="1213578"/>
              <a:chOff x="5393173" y="3068960"/>
              <a:chExt cx="1483098" cy="1213578"/>
            </a:xfrm>
          </p:grpSpPr>
          <p:sp>
            <p:nvSpPr>
              <p:cNvPr id="11" name="橢圓 10">
                <a:extLst>
                  <a:ext uri="{FF2B5EF4-FFF2-40B4-BE49-F238E27FC236}">
                    <a16:creationId xmlns:a16="http://schemas.microsoft.com/office/drawing/2014/main" xmlns="" id="{C8FD79CF-AA29-874B-A2E1-F80097930739}"/>
                  </a:ext>
                </a:extLst>
              </p:cNvPr>
              <p:cNvSpPr/>
              <p:nvPr/>
            </p:nvSpPr>
            <p:spPr>
              <a:xfrm>
                <a:off x="5580112" y="3068960"/>
                <a:ext cx="1109221" cy="720080"/>
              </a:xfrm>
              <a:prstGeom prst="ellipse">
                <a:avLst/>
              </a:prstGeom>
              <a:solidFill>
                <a:srgbClr val="C04D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2" name="文字方塊 11">
                <a:extLst>
                  <a:ext uri="{FF2B5EF4-FFF2-40B4-BE49-F238E27FC236}">
                    <a16:creationId xmlns:a16="http://schemas.microsoft.com/office/drawing/2014/main" xmlns="" id="{9B87BA32-312C-4345-A094-9255B7F26602}"/>
                  </a:ext>
                </a:extLst>
              </p:cNvPr>
              <p:cNvSpPr txBox="1"/>
              <p:nvPr/>
            </p:nvSpPr>
            <p:spPr>
              <a:xfrm>
                <a:off x="5393173" y="3759318"/>
                <a:ext cx="148309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sz="2800" b="1" dirty="0"/>
                  <a:t>EJB 2.0</a:t>
                </a:r>
                <a:endParaRPr kumimoji="1" lang="zh-TW" altLang="en-US" sz="2800" b="1" dirty="0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xmlns="" id="{E4D81339-0805-F041-A1E7-3788B5DAF855}"/>
                </a:ext>
              </a:extLst>
            </p:cNvPr>
            <p:cNvGrpSpPr/>
            <p:nvPr/>
          </p:nvGrpSpPr>
          <p:grpSpPr>
            <a:xfrm>
              <a:off x="1849499" y="2635468"/>
              <a:ext cx="1370712" cy="1225659"/>
              <a:chOff x="1881751" y="3073858"/>
              <a:chExt cx="1370712" cy="1225659"/>
            </a:xfrm>
          </p:grpSpPr>
          <p:sp>
            <p:nvSpPr>
              <p:cNvPr id="20" name="文字方塊 19">
                <a:extLst>
                  <a:ext uri="{FF2B5EF4-FFF2-40B4-BE49-F238E27FC236}">
                    <a16:creationId xmlns:a16="http://schemas.microsoft.com/office/drawing/2014/main" xmlns="" id="{940BDC4E-722D-CF48-8F6C-F7135B5F66B6}"/>
                  </a:ext>
                </a:extLst>
              </p:cNvPr>
              <p:cNvSpPr txBox="1"/>
              <p:nvPr/>
            </p:nvSpPr>
            <p:spPr>
              <a:xfrm>
                <a:off x="1881751" y="3776297"/>
                <a:ext cx="1370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/>
                  <a:t>JSP 2</a:t>
                </a:r>
                <a:endParaRPr kumimoji="1" lang="zh-TW" altLang="en-US" sz="2800" b="1" dirty="0"/>
              </a:p>
            </p:txBody>
          </p:sp>
          <p:sp>
            <p:nvSpPr>
              <p:cNvPr id="14" name="摺角紙張 13">
                <a:extLst>
                  <a:ext uri="{FF2B5EF4-FFF2-40B4-BE49-F238E27FC236}">
                    <a16:creationId xmlns:a16="http://schemas.microsoft.com/office/drawing/2014/main" xmlns="" id="{8A7FC2E0-CCF2-994D-A51A-FA0099335E3E}"/>
                  </a:ext>
                </a:extLst>
              </p:cNvPr>
              <p:cNvSpPr/>
              <p:nvPr/>
            </p:nvSpPr>
            <p:spPr>
              <a:xfrm>
                <a:off x="1989183" y="3073858"/>
                <a:ext cx="1147269" cy="720081"/>
              </a:xfrm>
              <a:prstGeom prst="foldedCorne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</p:grpSp>
      <p:grpSp>
        <p:nvGrpSpPr>
          <p:cNvPr id="17" name="群組 16">
            <a:extLst>
              <a:ext uri="{FF2B5EF4-FFF2-40B4-BE49-F238E27FC236}">
                <a16:creationId xmlns:a16="http://schemas.microsoft.com/office/drawing/2014/main" xmlns="" id="{C2E77076-2126-3E43-A4F5-5CC51A0B2392}"/>
              </a:ext>
            </a:extLst>
          </p:cNvPr>
          <p:cNvGrpSpPr/>
          <p:nvPr/>
        </p:nvGrpSpPr>
        <p:grpSpPr>
          <a:xfrm>
            <a:off x="334116" y="2482245"/>
            <a:ext cx="8353424" cy="2311197"/>
            <a:chOff x="395787" y="4129996"/>
            <a:chExt cx="8353424" cy="2311197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xmlns="" id="{4AEF22D3-D81C-2F47-B1A6-D204EBC93363}"/>
                </a:ext>
              </a:extLst>
            </p:cNvPr>
            <p:cNvSpPr/>
            <p:nvPr/>
          </p:nvSpPr>
          <p:spPr>
            <a:xfrm>
              <a:off x="3671776" y="4785009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88B128BE-5055-FD47-B8A5-5D30DA16C2DB}"/>
                </a:ext>
              </a:extLst>
            </p:cNvPr>
            <p:cNvSpPr/>
            <p:nvPr/>
          </p:nvSpPr>
          <p:spPr>
            <a:xfrm>
              <a:off x="1781824" y="4785009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C27DBCC9-F54E-3C45-81E0-08399A9D8881}"/>
                </a:ext>
              </a:extLst>
            </p:cNvPr>
            <p:cNvSpPr/>
            <p:nvPr/>
          </p:nvSpPr>
          <p:spPr>
            <a:xfrm>
              <a:off x="5543983" y="4785009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xmlns="" id="{35249D07-120A-C54F-A50A-211EFF13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95787" y="5078349"/>
              <a:ext cx="1246636" cy="1074812"/>
            </a:xfrm>
            <a:prstGeom prst="rect">
              <a:avLst/>
            </a:prstGeom>
          </p:spPr>
        </p:pic>
        <p:pic>
          <p:nvPicPr>
            <p:cNvPr id="26" name="圖片 25">
              <a:extLst>
                <a:ext uri="{FF2B5EF4-FFF2-40B4-BE49-F238E27FC236}">
                  <a16:creationId xmlns:a16="http://schemas.microsoft.com/office/drawing/2014/main" xmlns="" id="{656F87F2-CA51-C241-A764-C27BCE9816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7307761" y="4848092"/>
              <a:ext cx="1441450" cy="1308100"/>
            </a:xfrm>
            <a:prstGeom prst="rect">
              <a:avLst/>
            </a:prstGeom>
          </p:spPr>
        </p:pic>
        <p:sp>
          <p:nvSpPr>
            <p:cNvPr id="27" name="文字方塊 26">
              <a:extLst>
                <a:ext uri="{FF2B5EF4-FFF2-40B4-BE49-F238E27FC236}">
                  <a16:creationId xmlns:a16="http://schemas.microsoft.com/office/drawing/2014/main" xmlns="" id="{2F7C678D-05DB-604D-B03D-FED5A15CD837}"/>
                </a:ext>
              </a:extLst>
            </p:cNvPr>
            <p:cNvSpPr txBox="1"/>
            <p:nvPr/>
          </p:nvSpPr>
          <p:spPr>
            <a:xfrm>
              <a:off x="1836195" y="4129996"/>
              <a:ext cx="9220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TW" sz="2800" dirty="0"/>
                <a:t>SSH</a:t>
              </a:r>
              <a:endParaRPr kumimoji="1" lang="zh-TW" altLang="en-US" sz="2800" dirty="0"/>
            </a:p>
          </p:txBody>
        </p:sp>
        <p:grpSp>
          <p:nvGrpSpPr>
            <p:cNvPr id="28" name="群組 27">
              <a:extLst>
                <a:ext uri="{FF2B5EF4-FFF2-40B4-BE49-F238E27FC236}">
                  <a16:creationId xmlns:a16="http://schemas.microsoft.com/office/drawing/2014/main" xmlns="" id="{E59FAE43-11F1-FB46-8111-95C300E3977E}"/>
                </a:ext>
              </a:extLst>
            </p:cNvPr>
            <p:cNvGrpSpPr/>
            <p:nvPr/>
          </p:nvGrpSpPr>
          <p:grpSpPr>
            <a:xfrm>
              <a:off x="3955227" y="5087943"/>
              <a:ext cx="1152128" cy="1256885"/>
              <a:chOff x="3851920" y="3002260"/>
              <a:chExt cx="1152128" cy="1256885"/>
            </a:xfrm>
          </p:grpSpPr>
          <p:sp>
            <p:nvSpPr>
              <p:cNvPr id="29" name="正五邊形 28">
                <a:extLst>
                  <a:ext uri="{FF2B5EF4-FFF2-40B4-BE49-F238E27FC236}">
                    <a16:creationId xmlns:a16="http://schemas.microsoft.com/office/drawing/2014/main" xmlns="" id="{8CE7DC32-8514-A544-BF28-C5B3EA05264F}"/>
                  </a:ext>
                </a:extLst>
              </p:cNvPr>
              <p:cNvSpPr/>
              <p:nvPr/>
            </p:nvSpPr>
            <p:spPr>
              <a:xfrm>
                <a:off x="3851920" y="3002260"/>
                <a:ext cx="1152128" cy="858788"/>
              </a:xfrm>
              <a:prstGeom prst="pent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30" name="文字方塊 29">
                <a:extLst>
                  <a:ext uri="{FF2B5EF4-FFF2-40B4-BE49-F238E27FC236}">
                    <a16:creationId xmlns:a16="http://schemas.microsoft.com/office/drawing/2014/main" xmlns="" id="{29DA32F5-1C69-AE4C-B5D6-7775E50DCCCA}"/>
                  </a:ext>
                </a:extLst>
              </p:cNvPr>
              <p:cNvSpPr txBox="1"/>
              <p:nvPr/>
            </p:nvSpPr>
            <p:spPr>
              <a:xfrm>
                <a:off x="3851920" y="3797480"/>
                <a:ext cx="115212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400" b="1" dirty="0"/>
                  <a:t>Spring</a:t>
                </a:r>
                <a:endParaRPr kumimoji="1" lang="zh-TW" altLang="en-US" sz="2400" b="1" dirty="0"/>
              </a:p>
            </p:txBody>
          </p:sp>
        </p:grp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xmlns="" id="{DBF29F3C-E5CF-334D-80FA-21367A119655}"/>
                </a:ext>
              </a:extLst>
            </p:cNvPr>
            <p:cNvGrpSpPr/>
            <p:nvPr/>
          </p:nvGrpSpPr>
          <p:grpSpPr>
            <a:xfrm>
              <a:off x="5585811" y="5149948"/>
              <a:ext cx="1673058" cy="1152023"/>
              <a:chOff x="5325043" y="3068960"/>
              <a:chExt cx="1673058" cy="1152023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xmlns="" id="{6B68530E-1001-8C4B-ABB8-6990D291D80E}"/>
                  </a:ext>
                </a:extLst>
              </p:cNvPr>
              <p:cNvSpPr/>
              <p:nvPr/>
            </p:nvSpPr>
            <p:spPr>
              <a:xfrm>
                <a:off x="5580112" y="3068960"/>
                <a:ext cx="1109221" cy="720080"/>
              </a:xfrm>
              <a:prstGeom prst="ellipse">
                <a:avLst/>
              </a:prstGeom>
              <a:solidFill>
                <a:srgbClr val="C04D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xmlns="" id="{9AF47B3B-3D23-6042-A318-97E6B185CAC2}"/>
                  </a:ext>
                </a:extLst>
              </p:cNvPr>
              <p:cNvSpPr txBox="1"/>
              <p:nvPr/>
            </p:nvSpPr>
            <p:spPr>
              <a:xfrm>
                <a:off x="5325043" y="3759318"/>
                <a:ext cx="16730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b="1" dirty="0"/>
                  <a:t>Hibernate</a:t>
                </a:r>
                <a:endParaRPr kumimoji="1" lang="zh-TW" altLang="en-US" sz="2400" b="1" dirty="0"/>
              </a:p>
            </p:txBody>
          </p: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xmlns="" id="{97BBA166-170D-C84E-A367-26F811A2F845}"/>
                </a:ext>
              </a:extLst>
            </p:cNvPr>
            <p:cNvGrpSpPr/>
            <p:nvPr/>
          </p:nvGrpSpPr>
          <p:grpSpPr>
            <a:xfrm>
              <a:off x="1917630" y="5149947"/>
              <a:ext cx="1370712" cy="1225659"/>
              <a:chOff x="1881751" y="3073858"/>
              <a:chExt cx="1370712" cy="1225659"/>
            </a:xfrm>
          </p:grpSpPr>
          <p:sp>
            <p:nvSpPr>
              <p:cNvPr id="35" name="文字方塊 34">
                <a:extLst>
                  <a:ext uri="{FF2B5EF4-FFF2-40B4-BE49-F238E27FC236}">
                    <a16:creationId xmlns:a16="http://schemas.microsoft.com/office/drawing/2014/main" xmlns="" id="{65E593D3-050B-5C4B-8181-8DA28088185D}"/>
                  </a:ext>
                </a:extLst>
              </p:cNvPr>
              <p:cNvSpPr txBox="1"/>
              <p:nvPr/>
            </p:nvSpPr>
            <p:spPr>
              <a:xfrm>
                <a:off x="1881751" y="3776297"/>
                <a:ext cx="137071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kumimoji="1" lang="en-US" altLang="zh-TW" sz="2800" b="1" dirty="0"/>
                  <a:t>Struts</a:t>
                </a:r>
                <a:endParaRPr kumimoji="1" lang="zh-TW" altLang="en-US" sz="2800" b="1" dirty="0"/>
              </a:p>
            </p:txBody>
          </p:sp>
          <p:sp>
            <p:nvSpPr>
              <p:cNvPr id="36" name="摺角紙張 35">
                <a:extLst>
                  <a:ext uri="{FF2B5EF4-FFF2-40B4-BE49-F238E27FC236}">
                    <a16:creationId xmlns:a16="http://schemas.microsoft.com/office/drawing/2014/main" xmlns="" id="{B6544DA8-945B-3346-BE5B-E24121E144D8}"/>
                  </a:ext>
                </a:extLst>
              </p:cNvPr>
              <p:cNvSpPr/>
              <p:nvPr/>
            </p:nvSpPr>
            <p:spPr>
              <a:xfrm>
                <a:off x="1989183" y="3073858"/>
                <a:ext cx="1147269" cy="720081"/>
              </a:xfrm>
              <a:prstGeom prst="foldedCorner">
                <a:avLst/>
              </a:prstGeom>
              <a:solidFill>
                <a:srgbClr val="92D05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</p:grpSp>
        <p:pic>
          <p:nvPicPr>
            <p:cNvPr id="37" name="Picture 2" descr="Spring Logo Icon – Free Download, PNG and Vector">
              <a:extLst>
                <a:ext uri="{FF2B5EF4-FFF2-40B4-BE49-F238E27FC236}">
                  <a16:creationId xmlns:a16="http://schemas.microsoft.com/office/drawing/2014/main" xmlns="" id="{DE609705-1020-0643-9D74-9E00BC667F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127488" y="5212946"/>
              <a:ext cx="781968" cy="7819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圖片 15">
              <a:extLst>
                <a:ext uri="{FF2B5EF4-FFF2-40B4-BE49-F238E27FC236}">
                  <a16:creationId xmlns:a16="http://schemas.microsoft.com/office/drawing/2014/main" xmlns="" id="{17E5F67B-653E-7F47-B7F3-0FF52BCAABC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2339752" y="5212946"/>
              <a:ext cx="535357" cy="606400"/>
            </a:xfrm>
            <a:prstGeom prst="rect">
              <a:avLst/>
            </a:prstGeom>
          </p:spPr>
        </p:pic>
        <p:pic>
          <p:nvPicPr>
            <p:cNvPr id="39" name="Picture 2" descr="JBoss.org UI Design">
              <a:extLst>
                <a:ext uri="{FF2B5EF4-FFF2-40B4-BE49-F238E27FC236}">
                  <a16:creationId xmlns:a16="http://schemas.microsoft.com/office/drawing/2014/main" xmlns="" id="{1E69D253-F976-F04C-BCA7-998003DBB6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0952" y="5239690"/>
              <a:ext cx="549280" cy="5492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2209649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xmlns="" id="{034A1CA2-09AB-C24B-B3F5-C2BE78356C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Web</a:t>
            </a:r>
            <a:r>
              <a:rPr kumimoji="1" lang="zh-TW" altLang="en-US" dirty="0"/>
              <a:t>前中後臺技術演進</a:t>
            </a:r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xmlns="" id="{9907DDF9-65F7-4043-97F4-0F537385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E44BB54-68B9-4215-8138-A4D7FA33C9C8}" type="slidenum">
              <a:rPr lang="en-US" altLang="zh-TW" smtClean="0"/>
              <a:pPr>
                <a:defRPr/>
              </a:pPr>
              <a:t>9</a:t>
            </a:fld>
            <a:endParaRPr lang="en-US" altLang="zh-TW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xmlns="" id="{4AEF22D3-D81C-2F47-B1A6-D204EBC93363}"/>
              </a:ext>
            </a:extLst>
          </p:cNvPr>
          <p:cNvSpPr/>
          <p:nvPr/>
        </p:nvSpPr>
        <p:spPr>
          <a:xfrm>
            <a:off x="3578152" y="2348880"/>
            <a:ext cx="1703014" cy="16561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88B128BE-5055-FD47-B8A5-5D30DA16C2DB}"/>
              </a:ext>
            </a:extLst>
          </p:cNvPr>
          <p:cNvSpPr/>
          <p:nvPr/>
        </p:nvSpPr>
        <p:spPr>
          <a:xfrm>
            <a:off x="1688200" y="2348880"/>
            <a:ext cx="1703014" cy="16561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26" name="圖片 25">
            <a:extLst>
              <a:ext uri="{FF2B5EF4-FFF2-40B4-BE49-F238E27FC236}">
                <a16:creationId xmlns:a16="http://schemas.microsoft.com/office/drawing/2014/main" xmlns="" id="{656F87F2-CA51-C241-A764-C27BCE9816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14137" y="2411963"/>
            <a:ext cx="1441450" cy="1308100"/>
          </a:xfrm>
          <a:prstGeom prst="rect">
            <a:avLst/>
          </a:prstGeom>
        </p:spPr>
      </p:pic>
      <p:sp>
        <p:nvSpPr>
          <p:cNvPr id="27" name="文字方塊 26">
            <a:extLst>
              <a:ext uri="{FF2B5EF4-FFF2-40B4-BE49-F238E27FC236}">
                <a16:creationId xmlns:a16="http://schemas.microsoft.com/office/drawing/2014/main" xmlns="" id="{2F7C678D-05DB-604D-B03D-FED5A15CD837}"/>
              </a:ext>
            </a:extLst>
          </p:cNvPr>
          <p:cNvSpPr txBox="1"/>
          <p:nvPr/>
        </p:nvSpPr>
        <p:spPr>
          <a:xfrm>
            <a:off x="1742571" y="1693867"/>
            <a:ext cx="30748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SSH</a:t>
            </a:r>
            <a:r>
              <a:rPr kumimoji="1" lang="zh-TW" altLang="en-US" sz="2800" dirty="0"/>
              <a:t>、</a:t>
            </a:r>
            <a:r>
              <a:rPr kumimoji="1" lang="en-US" altLang="zh-TW" sz="2800" dirty="0"/>
              <a:t>SSM</a:t>
            </a:r>
            <a:r>
              <a:rPr kumimoji="1" lang="zh-TW" altLang="en-US" sz="2800" dirty="0"/>
              <a:t>、</a:t>
            </a:r>
            <a:r>
              <a:rPr kumimoji="1" lang="en-US" altLang="zh-TW" sz="2800" dirty="0"/>
              <a:t>SSJ</a:t>
            </a:r>
            <a:endParaRPr kumimoji="1" lang="zh-TW" altLang="en-US" sz="2800" dirty="0"/>
          </a:p>
        </p:txBody>
      </p:sp>
      <p:grpSp>
        <p:nvGrpSpPr>
          <p:cNvPr id="28" name="群組 27">
            <a:extLst>
              <a:ext uri="{FF2B5EF4-FFF2-40B4-BE49-F238E27FC236}">
                <a16:creationId xmlns:a16="http://schemas.microsoft.com/office/drawing/2014/main" xmlns="" id="{E59FAE43-11F1-FB46-8111-95C300E3977E}"/>
              </a:ext>
            </a:extLst>
          </p:cNvPr>
          <p:cNvGrpSpPr/>
          <p:nvPr/>
        </p:nvGrpSpPr>
        <p:grpSpPr>
          <a:xfrm>
            <a:off x="3861603" y="2651814"/>
            <a:ext cx="1152128" cy="1256885"/>
            <a:chOff x="3851920" y="3002260"/>
            <a:chExt cx="1152128" cy="1256885"/>
          </a:xfrm>
        </p:grpSpPr>
        <p:sp>
          <p:nvSpPr>
            <p:cNvPr id="29" name="正五邊形 28">
              <a:extLst>
                <a:ext uri="{FF2B5EF4-FFF2-40B4-BE49-F238E27FC236}">
                  <a16:creationId xmlns:a16="http://schemas.microsoft.com/office/drawing/2014/main" xmlns="" id="{8CE7DC32-8514-A544-BF28-C5B3EA05264F}"/>
                </a:ext>
              </a:extLst>
            </p:cNvPr>
            <p:cNvSpPr/>
            <p:nvPr/>
          </p:nvSpPr>
          <p:spPr>
            <a:xfrm>
              <a:off x="3851920" y="3002260"/>
              <a:ext cx="1152128" cy="858788"/>
            </a:xfrm>
            <a:prstGeom prst="pen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 dirty="0"/>
            </a:p>
          </p:txBody>
        </p:sp>
        <p:sp>
          <p:nvSpPr>
            <p:cNvPr id="30" name="文字方塊 29">
              <a:extLst>
                <a:ext uri="{FF2B5EF4-FFF2-40B4-BE49-F238E27FC236}">
                  <a16:creationId xmlns:a16="http://schemas.microsoft.com/office/drawing/2014/main" xmlns="" id="{29DA32F5-1C69-AE4C-B5D6-7775E50DCCCA}"/>
                </a:ext>
              </a:extLst>
            </p:cNvPr>
            <p:cNvSpPr txBox="1"/>
            <p:nvPr/>
          </p:nvSpPr>
          <p:spPr>
            <a:xfrm>
              <a:off x="3851920" y="3797480"/>
              <a:ext cx="115212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400" b="1" dirty="0"/>
                <a:t>Spring</a:t>
              </a:r>
              <a:endParaRPr kumimoji="1" lang="zh-TW" altLang="en-US" sz="2400" b="1" dirty="0"/>
            </a:p>
          </p:txBody>
        </p:sp>
      </p:grpSp>
      <p:grpSp>
        <p:nvGrpSpPr>
          <p:cNvPr id="9" name="群組 8">
            <a:extLst>
              <a:ext uri="{FF2B5EF4-FFF2-40B4-BE49-F238E27FC236}">
                <a16:creationId xmlns:a16="http://schemas.microsoft.com/office/drawing/2014/main" xmlns="" id="{04C440EC-BC5E-0549-A446-2AB3BC3FE9B1}"/>
              </a:ext>
            </a:extLst>
          </p:cNvPr>
          <p:cNvGrpSpPr/>
          <p:nvPr/>
        </p:nvGrpSpPr>
        <p:grpSpPr>
          <a:xfrm>
            <a:off x="5450359" y="2348880"/>
            <a:ext cx="1714886" cy="1656184"/>
            <a:chOff x="5450359" y="2348880"/>
            <a:chExt cx="1714886" cy="1656184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xmlns="" id="{C27DBCC9-F54E-3C45-81E0-08399A9D8881}"/>
                </a:ext>
              </a:extLst>
            </p:cNvPr>
            <p:cNvSpPr/>
            <p:nvPr/>
          </p:nvSpPr>
          <p:spPr>
            <a:xfrm>
              <a:off x="5450359" y="2348880"/>
              <a:ext cx="1703014" cy="1656184"/>
            </a:xfrm>
            <a:prstGeom prst="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  <p:grpSp>
          <p:nvGrpSpPr>
            <p:cNvPr id="31" name="群組 30">
              <a:extLst>
                <a:ext uri="{FF2B5EF4-FFF2-40B4-BE49-F238E27FC236}">
                  <a16:creationId xmlns:a16="http://schemas.microsoft.com/office/drawing/2014/main" xmlns="" id="{DBF29F3C-E5CF-334D-80FA-21367A119655}"/>
                </a:ext>
              </a:extLst>
            </p:cNvPr>
            <p:cNvGrpSpPr/>
            <p:nvPr/>
          </p:nvGrpSpPr>
          <p:grpSpPr>
            <a:xfrm>
              <a:off x="5492187" y="2713819"/>
              <a:ext cx="1673058" cy="1152023"/>
              <a:chOff x="5325043" y="3068960"/>
              <a:chExt cx="1673058" cy="1152023"/>
            </a:xfrm>
          </p:grpSpPr>
          <p:sp>
            <p:nvSpPr>
              <p:cNvPr id="32" name="橢圓 31">
                <a:extLst>
                  <a:ext uri="{FF2B5EF4-FFF2-40B4-BE49-F238E27FC236}">
                    <a16:creationId xmlns:a16="http://schemas.microsoft.com/office/drawing/2014/main" xmlns="" id="{6B68530E-1001-8C4B-ABB8-6990D291D80E}"/>
                  </a:ext>
                </a:extLst>
              </p:cNvPr>
              <p:cNvSpPr/>
              <p:nvPr/>
            </p:nvSpPr>
            <p:spPr>
              <a:xfrm>
                <a:off x="5580112" y="3068960"/>
                <a:ext cx="1109221" cy="720080"/>
              </a:xfrm>
              <a:prstGeom prst="ellipse">
                <a:avLst/>
              </a:prstGeom>
              <a:solidFill>
                <a:srgbClr val="C04D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3" name="文字方塊 32">
                <a:extLst>
                  <a:ext uri="{FF2B5EF4-FFF2-40B4-BE49-F238E27FC236}">
                    <a16:creationId xmlns:a16="http://schemas.microsoft.com/office/drawing/2014/main" xmlns="" id="{9AF47B3B-3D23-6042-A318-97E6B185CAC2}"/>
                  </a:ext>
                </a:extLst>
              </p:cNvPr>
              <p:cNvSpPr txBox="1"/>
              <p:nvPr/>
            </p:nvSpPr>
            <p:spPr>
              <a:xfrm>
                <a:off x="5325043" y="3759318"/>
                <a:ext cx="167305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400" b="1" dirty="0"/>
                  <a:t>Hibernate</a:t>
                </a:r>
                <a:endParaRPr kumimoji="1" lang="zh-TW" altLang="en-US" sz="2400" b="1" dirty="0"/>
              </a:p>
            </p:txBody>
          </p:sp>
        </p:grpSp>
      </p:grpSp>
      <p:grpSp>
        <p:nvGrpSpPr>
          <p:cNvPr id="34" name="群組 33">
            <a:extLst>
              <a:ext uri="{FF2B5EF4-FFF2-40B4-BE49-F238E27FC236}">
                <a16:creationId xmlns:a16="http://schemas.microsoft.com/office/drawing/2014/main" xmlns="" id="{97BBA166-170D-C84E-A367-26F811A2F845}"/>
              </a:ext>
            </a:extLst>
          </p:cNvPr>
          <p:cNvGrpSpPr/>
          <p:nvPr/>
        </p:nvGrpSpPr>
        <p:grpSpPr>
          <a:xfrm>
            <a:off x="1824006" y="2713818"/>
            <a:ext cx="1370712" cy="1225659"/>
            <a:chOff x="1881751" y="3073858"/>
            <a:chExt cx="1370712" cy="1225659"/>
          </a:xfrm>
        </p:grpSpPr>
        <p:sp>
          <p:nvSpPr>
            <p:cNvPr id="35" name="文字方塊 34">
              <a:extLst>
                <a:ext uri="{FF2B5EF4-FFF2-40B4-BE49-F238E27FC236}">
                  <a16:creationId xmlns:a16="http://schemas.microsoft.com/office/drawing/2014/main" xmlns="" id="{65E593D3-050B-5C4B-8181-8DA28088185D}"/>
                </a:ext>
              </a:extLst>
            </p:cNvPr>
            <p:cNvSpPr txBox="1"/>
            <p:nvPr/>
          </p:nvSpPr>
          <p:spPr>
            <a:xfrm>
              <a:off x="1881751" y="3776297"/>
              <a:ext cx="137071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zh-TW" sz="2800" b="1" dirty="0"/>
                <a:t>Struts</a:t>
              </a:r>
              <a:endParaRPr kumimoji="1" lang="zh-TW" altLang="en-US" sz="2800" b="1" dirty="0"/>
            </a:p>
          </p:txBody>
        </p:sp>
        <p:sp>
          <p:nvSpPr>
            <p:cNvPr id="36" name="摺角紙張 35">
              <a:extLst>
                <a:ext uri="{FF2B5EF4-FFF2-40B4-BE49-F238E27FC236}">
                  <a16:creationId xmlns:a16="http://schemas.microsoft.com/office/drawing/2014/main" xmlns="" id="{B6544DA8-945B-3346-BE5B-E24121E144D8}"/>
                </a:ext>
              </a:extLst>
            </p:cNvPr>
            <p:cNvSpPr/>
            <p:nvPr/>
          </p:nvSpPr>
          <p:spPr>
            <a:xfrm>
              <a:off x="1989183" y="3073858"/>
              <a:ext cx="1147269" cy="720081"/>
            </a:xfrm>
            <a:prstGeom prst="foldedCorner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  <p:pic>
        <p:nvPicPr>
          <p:cNvPr id="37" name="Picture 2" descr="Spring Logo Icon – Free Download, PNG and Vector">
            <a:extLst>
              <a:ext uri="{FF2B5EF4-FFF2-40B4-BE49-F238E27FC236}">
                <a16:creationId xmlns:a16="http://schemas.microsoft.com/office/drawing/2014/main" xmlns="" id="{DE609705-1020-0643-9D74-9E00BC667F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033864" y="2776817"/>
            <a:ext cx="781968" cy="781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xmlns="" id="{17E5F67B-653E-7F47-B7F3-0FF52BCAAB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246128" y="2776817"/>
            <a:ext cx="535357" cy="606400"/>
          </a:xfrm>
          <a:prstGeom prst="rect">
            <a:avLst/>
          </a:prstGeom>
        </p:spPr>
      </p:pic>
      <p:pic>
        <p:nvPicPr>
          <p:cNvPr id="39" name="Picture 2" descr="JBoss.org UI Design">
            <a:extLst>
              <a:ext uri="{FF2B5EF4-FFF2-40B4-BE49-F238E27FC236}">
                <a16:creationId xmlns:a16="http://schemas.microsoft.com/office/drawing/2014/main" xmlns="" id="{1E69D253-F976-F04C-BCA7-998003DBB6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17328" y="2803561"/>
            <a:ext cx="549280" cy="54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群組 2">
            <a:extLst>
              <a:ext uri="{FF2B5EF4-FFF2-40B4-BE49-F238E27FC236}">
                <a16:creationId xmlns:a16="http://schemas.microsoft.com/office/drawing/2014/main" xmlns="" id="{81B42E42-AD21-D345-BDC7-1A7D07211B31}"/>
              </a:ext>
            </a:extLst>
          </p:cNvPr>
          <p:cNvGrpSpPr/>
          <p:nvPr/>
        </p:nvGrpSpPr>
        <p:grpSpPr>
          <a:xfrm>
            <a:off x="395289" y="3908699"/>
            <a:ext cx="6991427" cy="2420225"/>
            <a:chOff x="395289" y="3908699"/>
            <a:chExt cx="6991427" cy="2420225"/>
          </a:xfrm>
        </p:grpSpPr>
        <p:pic>
          <p:nvPicPr>
            <p:cNvPr id="393220" name="Picture 4" descr="GitHub - EngAhmedSalah/crudApp: simple CRUD app using Spring MVC, Spring  Security, Hibernate, Maven and Bootstrap4">
              <a:extLst>
                <a:ext uri="{FF2B5EF4-FFF2-40B4-BE49-F238E27FC236}">
                  <a16:creationId xmlns:a16="http://schemas.microsoft.com/office/drawing/2014/main" xmlns="" id="{3FFF10BF-D423-FA48-91CD-4FB93F3EFE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0485" y="4163443"/>
              <a:ext cx="1335749" cy="1335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3222" name="Picture 6" descr="마이바티스(MyBatis) 동적 쿼리 Java로 만들기.">
              <a:extLst>
                <a:ext uri="{FF2B5EF4-FFF2-40B4-BE49-F238E27FC236}">
                  <a16:creationId xmlns:a16="http://schemas.microsoft.com/office/drawing/2014/main" xmlns="" id="{19D8B5BC-680C-A549-876A-E332F41728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8124" y="4224436"/>
              <a:ext cx="1205076" cy="9038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3224" name="Picture 8" descr="How To Open File With JPA Extension? - File Extension .JPA">
              <a:extLst>
                <a:ext uri="{FF2B5EF4-FFF2-40B4-BE49-F238E27FC236}">
                  <a16:creationId xmlns:a16="http://schemas.microsoft.com/office/drawing/2014/main" xmlns="" id="{EAE3A7CB-0996-8C4A-B80D-E7B178EDE2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6608" y="4224436"/>
              <a:ext cx="820108" cy="8201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266" name="Picture 2" descr="Parity &gt; spring data orm, Up to 69% OFF">
              <a:extLst>
                <a:ext uri="{FF2B5EF4-FFF2-40B4-BE49-F238E27FC236}">
                  <a16:creationId xmlns:a16="http://schemas.microsoft.com/office/drawing/2014/main" xmlns="" id="{EABFE5CC-A9D1-8E45-8B3A-B09253953B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98516" y="5123848"/>
              <a:ext cx="1205076" cy="12050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5268" name="Picture 4" descr="iT 邦幫忙::一起幫忙解決難題，拯救IT 人的一天">
              <a:extLst>
                <a:ext uri="{FF2B5EF4-FFF2-40B4-BE49-F238E27FC236}">
                  <a16:creationId xmlns:a16="http://schemas.microsoft.com/office/drawing/2014/main" xmlns="" id="{F572D841-F605-3646-A8C3-FD94CFEAEB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06" y="3908699"/>
              <a:ext cx="984587" cy="5907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2" descr="Free icon - Free vector icons - Free SVG, PSD, PNG, EPS, Ai &amp; Icon Font">
              <a:extLst>
                <a:ext uri="{FF2B5EF4-FFF2-40B4-BE49-F238E27FC236}">
                  <a16:creationId xmlns:a16="http://schemas.microsoft.com/office/drawing/2014/main" xmlns="" id="{B867CB68-3A2E-D84E-8968-6F5B7D44D9A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289" y="4250293"/>
              <a:ext cx="1074812" cy="10748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群組 5">
            <a:extLst>
              <a:ext uri="{FF2B5EF4-FFF2-40B4-BE49-F238E27FC236}">
                <a16:creationId xmlns:a16="http://schemas.microsoft.com/office/drawing/2014/main" xmlns="" id="{843432F1-3570-5C45-B11E-90891C481FEF}"/>
              </a:ext>
            </a:extLst>
          </p:cNvPr>
          <p:cNvGrpSpPr/>
          <p:nvPr/>
        </p:nvGrpSpPr>
        <p:grpSpPr>
          <a:xfrm>
            <a:off x="302163" y="2642220"/>
            <a:ext cx="1246636" cy="1074812"/>
            <a:chOff x="302163" y="2642220"/>
            <a:chExt cx="1246636" cy="1074812"/>
          </a:xfrm>
        </p:grpSpPr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xmlns="" id="{35249D07-120A-C54F-A50A-211EFF135AF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302163" y="2642220"/>
              <a:ext cx="1246636" cy="1074812"/>
            </a:xfrm>
            <a:prstGeom prst="rect">
              <a:avLst/>
            </a:prstGeom>
          </p:spPr>
        </p:pic>
        <p:pic>
          <p:nvPicPr>
            <p:cNvPr id="5" name="圖片 4">
              <a:extLst>
                <a:ext uri="{FF2B5EF4-FFF2-40B4-BE49-F238E27FC236}">
                  <a16:creationId xmlns:a16="http://schemas.microsoft.com/office/drawing/2014/main" xmlns="" id="{FBD4A9E7-CA87-4946-BA54-3F600375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tretch>
              <a:fillRect/>
            </a:stretch>
          </p:blipFill>
          <p:spPr>
            <a:xfrm>
              <a:off x="521594" y="2852429"/>
              <a:ext cx="853644" cy="5004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xmlns="" val="3892154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自訂設計">
  <a:themeElements>
    <a:clrScheme name="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訂設計">
      <a:majorFont>
        <a:latin typeface="Consolas"/>
        <a:ea typeface="華康儷中黑"/>
        <a:cs typeface=""/>
      </a:majorFont>
      <a:minorFont>
        <a:latin typeface="Consolas"/>
        <a:ea typeface="華康中黑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自訂設計">
  <a:themeElements>
    <a:clrScheme name="1_自訂設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訂設計">
      <a:majorFont>
        <a:latin typeface="Arial"/>
        <a:ea typeface="新細明體"/>
        <a:cs typeface=""/>
      </a:majorFont>
      <a:minorFont>
        <a:latin typeface="Arial"/>
        <a:ea typeface="新細明體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自訂設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訂設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訂設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17399</TotalTime>
  <Words>1621</Words>
  <Application>Microsoft Macintosh PowerPoint</Application>
  <PresentationFormat>如螢幕大小 (4:3)</PresentationFormat>
  <Paragraphs>401</Paragraphs>
  <Slides>42</Slides>
  <Notes>1</Notes>
  <HiddenSlides>0</HiddenSlides>
  <MMClips>0</MMClips>
  <ScaleCrop>false</ScaleCrop>
  <HeadingPairs>
    <vt:vector size="6" baseType="variant">
      <vt:variant>
        <vt:lpstr>佈景主題</vt:lpstr>
      </vt:variant>
      <vt:variant>
        <vt:i4>2</vt:i4>
      </vt:variant>
      <vt:variant>
        <vt:lpstr>內嵌 OLE 伺服程式</vt:lpstr>
      </vt:variant>
      <vt:variant>
        <vt:i4>1</vt:i4>
      </vt:variant>
      <vt:variant>
        <vt:lpstr>投影片標題</vt:lpstr>
      </vt:variant>
      <vt:variant>
        <vt:i4>42</vt:i4>
      </vt:variant>
    </vt:vector>
  </HeadingPairs>
  <TitlesOfParts>
    <vt:vector size="45" baseType="lpstr">
      <vt:lpstr>自訂設計</vt:lpstr>
      <vt:lpstr>1_自訂設計</vt:lpstr>
      <vt:lpstr>Image</vt:lpstr>
      <vt:lpstr>投影片 1</vt:lpstr>
      <vt:lpstr>Session</vt:lpstr>
      <vt:lpstr>何謂框架</vt:lpstr>
      <vt:lpstr>Spring</vt:lpstr>
      <vt:lpstr>Web前中後臺技術演進</vt:lpstr>
      <vt:lpstr>Web前中後臺技術演進</vt:lpstr>
      <vt:lpstr>Web前中後臺技術演進</vt:lpstr>
      <vt:lpstr>Web前中後臺技術演進</vt:lpstr>
      <vt:lpstr>Web前中後臺技術演進</vt:lpstr>
      <vt:lpstr>Web前中後臺技術演進</vt:lpstr>
      <vt:lpstr>Web前中後臺技術演進</vt:lpstr>
      <vt:lpstr>Spring 創作目的</vt:lpstr>
      <vt:lpstr>Spring</vt:lpstr>
      <vt:lpstr>Spring</vt:lpstr>
      <vt:lpstr>Spring 模組</vt:lpstr>
      <vt:lpstr>新特性 4.x vs 5.x</vt:lpstr>
      <vt:lpstr>SpringMVC vs SpringWebFlux</vt:lpstr>
      <vt:lpstr>Spring 技術名詞</vt:lpstr>
      <vt:lpstr>IoC 反轉控制</vt:lpstr>
      <vt:lpstr>我的第一個 Spring </vt:lpstr>
      <vt:lpstr>安裝 OpenJDK 8</vt:lpstr>
      <vt:lpstr>安裝 Eclipse Enterprice</vt:lpstr>
      <vt:lpstr>Eclipse Marketplace</vt:lpstr>
      <vt:lpstr>Eclipse 建立專案</vt:lpstr>
      <vt:lpstr>Eclipse 建立專案</vt:lpstr>
      <vt:lpstr>Eclipse 建立專案</vt:lpstr>
      <vt:lpstr>Eclipse 建立專案</vt:lpstr>
      <vt:lpstr>變更 xml editor</vt:lpstr>
      <vt:lpstr>pom.xml</vt:lpstr>
      <vt:lpstr>投影片 30</vt:lpstr>
      <vt:lpstr>建立 applicationContext.xml</vt:lpstr>
      <vt:lpstr>xmlns、xmlns:xsi與xsi:schemaLocation</vt:lpstr>
      <vt:lpstr>XML Schema-based configuration</vt:lpstr>
      <vt:lpstr>Spring core</vt:lpstr>
      <vt:lpstr>Spring Security</vt:lpstr>
      <vt:lpstr>Spring integration</vt:lpstr>
      <vt:lpstr>Hello Spring</vt:lpstr>
      <vt:lpstr>Hello.java</vt:lpstr>
      <vt:lpstr>XML 配置 applicationContext.xml</vt:lpstr>
      <vt:lpstr>載入 Spring 容器</vt:lpstr>
      <vt:lpstr>Junit 測試</vt:lpstr>
      <vt:lpstr>範例程式</vt:lpstr>
    </vt:vector>
  </TitlesOfParts>
  <Company>巨匠電腦股份有限公司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投影片 1</dc:title>
  <dc:creator>la</dc:creator>
  <cp:lastModifiedBy>student</cp:lastModifiedBy>
  <cp:revision>1953</cp:revision>
  <dcterms:created xsi:type="dcterms:W3CDTF">2004-04-15T01:51:44Z</dcterms:created>
  <dcterms:modified xsi:type="dcterms:W3CDTF">2022-06-17T10:09:38Z</dcterms:modified>
</cp:coreProperties>
</file>